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65" r:id="rId4"/>
    <p:sldId id="258" r:id="rId5"/>
    <p:sldId id="266" r:id="rId6"/>
    <p:sldId id="263" r:id="rId7"/>
    <p:sldId id="262" r:id="rId8"/>
    <p:sldId id="264" r:id="rId9"/>
    <p:sldId id="261" r:id="rId10"/>
    <p:sldId id="260" r:id="rId11"/>
    <p:sldId id="269" r:id="rId12"/>
    <p:sldId id="277" r:id="rId13"/>
    <p:sldId id="278" r:id="rId14"/>
    <p:sldId id="279" r:id="rId15"/>
    <p:sldId id="280" r:id="rId16"/>
    <p:sldId id="281" r:id="rId17"/>
    <p:sldId id="272"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 Smith" initials=""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51" autoAdjust="0"/>
    <p:restoredTop sz="90398" autoAdjust="0"/>
  </p:normalViewPr>
  <p:slideViewPr>
    <p:cSldViewPr>
      <p:cViewPr>
        <p:scale>
          <a:sx n="100" d="100"/>
          <a:sy n="100" d="100"/>
        </p:scale>
        <p:origin x="-618" y="5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74"/>
    </p:cViewPr>
  </p:sorterViewPr>
  <p:notesViewPr>
    <p:cSldViewPr>
      <p:cViewPr>
        <p:scale>
          <a:sx n="70" d="100"/>
          <a:sy n="70" d="100"/>
        </p:scale>
        <p:origin x="-2682" y="3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2">
    <p:pos x="6000" y="0"/>
    <p:text>These two slides are good (this one and the next one). Nicely done.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860DE-D9E1-459C-9A70-621B637F1727}" type="datetimeFigureOut">
              <a:rPr lang="en-US" smtClean="0"/>
              <a:pPr/>
              <a:t>10/17/2013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295B0-557A-4E5C-BBD2-DE7482E1D6ED}" type="slidenum">
              <a:rPr lang="en-US" smtClean="0"/>
              <a:pPr/>
              <a:t>‹#›</a:t>
            </a:fld>
            <a:endParaRPr lang="en-US"/>
          </a:p>
        </p:txBody>
      </p:sp>
    </p:spTree>
    <p:extLst>
      <p:ext uri="{BB962C8B-B14F-4D97-AF65-F5344CB8AC3E}">
        <p14:creationId xmlns:p14="http://schemas.microsoft.com/office/powerpoint/2010/main" xmlns="" val="700374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dirty="0"/>
          </a:p>
        </p:txBody>
      </p:sp>
      <p:sp>
        <p:nvSpPr>
          <p:cNvPr id="190" name="Shape 19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1" y="4343400"/>
            <a:ext cx="5486399" cy="4114800"/>
          </a:xfrm>
          <a:prstGeom prst="rect">
            <a:avLst/>
          </a:prstGeom>
          <a:noFill/>
          <a:ln>
            <a:noFill/>
          </a:ln>
        </p:spPr>
        <p:txBody>
          <a:bodyPr lIns="91420" tIns="45697" rIns="91420" bIns="45697" anchor="t" anchorCtr="0">
            <a:noAutofit/>
          </a:bodyPr>
          <a:lstStyle/>
          <a:p>
            <a:endParaRPr dirty="0"/>
          </a:p>
        </p:txBody>
      </p:sp>
      <p:sp>
        <p:nvSpPr>
          <p:cNvPr id="190" name="Shape 190"/>
          <p:cNvSpPr txBox="1">
            <a:spLocks noGrp="1"/>
          </p:cNvSpPr>
          <p:nvPr>
            <p:ph type="sldNum" idx="12"/>
          </p:nvPr>
        </p:nvSpPr>
        <p:spPr>
          <a:xfrm>
            <a:off x="3884613" y="8685213"/>
            <a:ext cx="2971799" cy="457200"/>
          </a:xfrm>
          <a:prstGeom prst="rect">
            <a:avLst/>
          </a:prstGeom>
          <a:noFill/>
          <a:ln>
            <a:noFill/>
          </a:ln>
        </p:spPr>
        <p:txBody>
          <a:bodyPr lIns="91420" tIns="45697" rIns="91420" bIns="45697" anchor="b" anchorCtr="0">
            <a:noAutofit/>
          </a:bodyPr>
          <a:lstStyle/>
          <a:p>
            <a:pPr>
              <a:buSzPct val="25000"/>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1" y="4343400"/>
            <a:ext cx="5486399" cy="4114800"/>
          </a:xfrm>
          <a:prstGeom prst="rect">
            <a:avLst/>
          </a:prstGeom>
          <a:noFill/>
          <a:ln>
            <a:noFill/>
          </a:ln>
        </p:spPr>
        <p:txBody>
          <a:bodyPr lIns="91420" tIns="45697" rIns="91420" bIns="45697" anchor="t" anchorCtr="0">
            <a:noAutofit/>
          </a:bodyPr>
          <a:lstStyle/>
          <a:p>
            <a:endParaRPr dirty="0"/>
          </a:p>
        </p:txBody>
      </p:sp>
      <p:sp>
        <p:nvSpPr>
          <p:cNvPr id="190" name="Shape 190"/>
          <p:cNvSpPr txBox="1">
            <a:spLocks noGrp="1"/>
          </p:cNvSpPr>
          <p:nvPr>
            <p:ph type="sldNum" idx="12"/>
          </p:nvPr>
        </p:nvSpPr>
        <p:spPr>
          <a:xfrm>
            <a:off x="3884613" y="8685213"/>
            <a:ext cx="2971799" cy="457200"/>
          </a:xfrm>
          <a:prstGeom prst="rect">
            <a:avLst/>
          </a:prstGeom>
          <a:noFill/>
          <a:ln>
            <a:noFill/>
          </a:ln>
        </p:spPr>
        <p:txBody>
          <a:bodyPr lIns="91420" tIns="45697" rIns="91420" bIns="45697" anchor="b" anchorCtr="0">
            <a:noAutofit/>
          </a:bodyPr>
          <a:lstStyle/>
          <a:p>
            <a:pPr>
              <a:buSzPct val="25000"/>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1" y="4343400"/>
            <a:ext cx="5486399" cy="4114800"/>
          </a:xfrm>
          <a:prstGeom prst="rect">
            <a:avLst/>
          </a:prstGeom>
          <a:noFill/>
          <a:ln>
            <a:noFill/>
          </a:ln>
        </p:spPr>
        <p:txBody>
          <a:bodyPr lIns="91420" tIns="45697" rIns="91420" bIns="45697" anchor="t" anchorCtr="0">
            <a:noAutofit/>
          </a:bodyPr>
          <a:lstStyle/>
          <a:p>
            <a:endParaRPr/>
          </a:p>
        </p:txBody>
      </p:sp>
      <p:sp>
        <p:nvSpPr>
          <p:cNvPr id="190" name="Shape 190"/>
          <p:cNvSpPr txBox="1">
            <a:spLocks noGrp="1"/>
          </p:cNvSpPr>
          <p:nvPr>
            <p:ph type="sldNum" idx="12"/>
          </p:nvPr>
        </p:nvSpPr>
        <p:spPr>
          <a:xfrm>
            <a:off x="3884613" y="8685213"/>
            <a:ext cx="2971799" cy="457200"/>
          </a:xfrm>
          <a:prstGeom prst="rect">
            <a:avLst/>
          </a:prstGeom>
          <a:noFill/>
          <a:ln>
            <a:noFill/>
          </a:ln>
        </p:spPr>
        <p:txBody>
          <a:bodyPr lIns="91420" tIns="45697" rIns="91420" bIns="45697" anchor="b" anchorCtr="0">
            <a:noAutofit/>
          </a:bodyPr>
          <a:lstStyle/>
          <a:p>
            <a:pPr>
              <a:buSzPct val="25000"/>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1" y="4343400"/>
            <a:ext cx="5486399" cy="4114800"/>
          </a:xfrm>
          <a:prstGeom prst="rect">
            <a:avLst/>
          </a:prstGeom>
          <a:noFill/>
          <a:ln>
            <a:noFill/>
          </a:ln>
        </p:spPr>
        <p:txBody>
          <a:bodyPr lIns="91420" tIns="45697" rIns="91420" bIns="45697" anchor="t" anchorCtr="0">
            <a:noAutofit/>
          </a:bodyPr>
          <a:lstStyle/>
          <a:p>
            <a:endParaRPr/>
          </a:p>
        </p:txBody>
      </p:sp>
      <p:sp>
        <p:nvSpPr>
          <p:cNvPr id="190" name="Shape 190"/>
          <p:cNvSpPr txBox="1">
            <a:spLocks noGrp="1"/>
          </p:cNvSpPr>
          <p:nvPr>
            <p:ph type="sldNum" idx="12"/>
          </p:nvPr>
        </p:nvSpPr>
        <p:spPr>
          <a:xfrm>
            <a:off x="3884613" y="8685213"/>
            <a:ext cx="2971799" cy="457200"/>
          </a:xfrm>
          <a:prstGeom prst="rect">
            <a:avLst/>
          </a:prstGeom>
          <a:noFill/>
          <a:ln>
            <a:noFill/>
          </a:ln>
        </p:spPr>
        <p:txBody>
          <a:bodyPr lIns="91420" tIns="45697" rIns="91420" bIns="45697" anchor="b" anchorCtr="0">
            <a:noAutofit/>
          </a:bodyPr>
          <a:lstStyle/>
          <a:p>
            <a:pPr>
              <a:buSzPct val="25000"/>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55424" y="685488"/>
            <a:ext cx="4547152"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1" y="4343400"/>
            <a:ext cx="5486399" cy="4114800"/>
          </a:xfrm>
          <a:prstGeom prst="rect">
            <a:avLst/>
          </a:prstGeom>
          <a:noFill/>
          <a:ln>
            <a:noFill/>
          </a:ln>
        </p:spPr>
        <p:txBody>
          <a:bodyPr lIns="91420" tIns="45697" rIns="91420" bIns="45697" anchor="t" anchorCtr="0">
            <a:noAutofit/>
          </a:bodyPr>
          <a:lstStyle/>
          <a:p>
            <a:endParaRPr lang="en-US" baseline="0" dirty="0"/>
          </a:p>
        </p:txBody>
      </p:sp>
      <p:sp>
        <p:nvSpPr>
          <p:cNvPr id="190" name="Shape 190"/>
          <p:cNvSpPr txBox="1">
            <a:spLocks noGrp="1"/>
          </p:cNvSpPr>
          <p:nvPr>
            <p:ph type="sldNum" idx="12"/>
          </p:nvPr>
        </p:nvSpPr>
        <p:spPr>
          <a:xfrm>
            <a:off x="3884613" y="8685213"/>
            <a:ext cx="2971799" cy="457200"/>
          </a:xfrm>
          <a:prstGeom prst="rect">
            <a:avLst/>
          </a:prstGeom>
          <a:noFill/>
          <a:ln>
            <a:noFill/>
          </a:ln>
        </p:spPr>
        <p:txBody>
          <a:bodyPr lIns="91420" tIns="45697" rIns="91420" bIns="45697" anchor="b" anchorCtr="0">
            <a:noAutofit/>
          </a:bodyPr>
          <a:lstStyle/>
          <a:p>
            <a:pPr>
              <a:buSzPct val="25000"/>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endParaRPr lang="en-US" sz="1100" dirty="0"/>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endParaRPr lang="en-US" sz="1100" dirty="0"/>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endParaRPr lang="en-US" sz="1100" dirty="0"/>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6" name="Shape 2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lang="en-US" sz="1100" dirty="0" smtClean="0"/>
          </a:p>
        </p:txBody>
      </p:sp>
      <p:sp>
        <p:nvSpPr>
          <p:cNvPr id="207" name="Shape 2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A295B0-557A-4E5C-BBD2-DE7482E1D6E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080D-2C7C-436C-9122-06540B3674B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A080D-2C7C-436C-9122-06540B3674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A080D-2C7C-436C-9122-06540B3674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0F17CD-D784-4CF7-AAA9-62D98E092BC8}" type="datetimeFigureOut">
              <a:rPr lang="en-US" smtClean="0"/>
              <a:pPr/>
              <a:t>10/17/2013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A080D-2C7C-436C-9122-06540B3674B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00F17CD-D784-4CF7-AAA9-62D98E092BC8}" type="datetimeFigureOut">
              <a:rPr lang="en-US" smtClean="0"/>
              <a:pPr/>
              <a:t>10/17/2013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2CA080D-2C7C-436C-9122-06540B3674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00F17CD-D784-4CF7-AAA9-62D98E092BC8}" type="datetimeFigureOut">
              <a:rPr lang="en-US" smtClean="0"/>
              <a:pPr/>
              <a:t>10/17/2013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2CA080D-2C7C-436C-9122-06540B3674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69975"/>
          </a:xfrm>
        </p:spPr>
        <p:txBody>
          <a:bodyPr>
            <a:normAutofit/>
          </a:bodyPr>
          <a:lstStyle/>
          <a:p>
            <a:r>
              <a:rPr lang="en-US" dirty="0"/>
              <a:t>Advising At-Risk </a:t>
            </a:r>
            <a:r>
              <a:rPr lang="en-US" dirty="0" smtClean="0"/>
              <a:t>Students</a:t>
            </a:r>
            <a:endParaRPr lang="en-US" dirty="0"/>
          </a:p>
        </p:txBody>
      </p:sp>
      <p:sp>
        <p:nvSpPr>
          <p:cNvPr id="3" name="Subtitle 2"/>
          <p:cNvSpPr>
            <a:spLocks noGrp="1"/>
          </p:cNvSpPr>
          <p:nvPr>
            <p:ph type="subTitle" idx="1"/>
          </p:nvPr>
        </p:nvSpPr>
        <p:spPr>
          <a:xfrm>
            <a:off x="1371600" y="3200400"/>
            <a:ext cx="6400800" cy="1066800"/>
          </a:xfrm>
        </p:spPr>
        <p:txBody>
          <a:bodyPr>
            <a:normAutofit/>
          </a:bodyPr>
          <a:lstStyle/>
          <a:p>
            <a:r>
              <a:rPr lang="en-US" sz="3200" dirty="0" smtClean="0"/>
              <a:t>Self Efficacy and Implicit Theories of Intelligence</a:t>
            </a:r>
            <a:endParaRPr lang="en-US" sz="1200" dirty="0"/>
          </a:p>
        </p:txBody>
      </p:sp>
      <p:sp>
        <p:nvSpPr>
          <p:cNvPr id="4" name="TextBox 3"/>
          <p:cNvSpPr txBox="1"/>
          <p:nvPr/>
        </p:nvSpPr>
        <p:spPr>
          <a:xfrm>
            <a:off x="685800" y="5486401"/>
            <a:ext cx="7696200" cy="923330"/>
          </a:xfrm>
          <a:prstGeom prst="rect">
            <a:avLst/>
          </a:prstGeom>
          <a:noFill/>
        </p:spPr>
        <p:txBody>
          <a:bodyPr wrap="square" rtlCol="0">
            <a:spAutoFit/>
          </a:bodyPr>
          <a:lstStyle/>
          <a:p>
            <a:pPr algn="ctr"/>
            <a:r>
              <a:rPr lang="en-US" dirty="0" err="1" smtClean="0"/>
              <a:t>Mikelene</a:t>
            </a:r>
            <a:r>
              <a:rPr lang="en-US" dirty="0" smtClean="0"/>
              <a:t> Ray and Paul Smith</a:t>
            </a:r>
          </a:p>
          <a:p>
            <a:pPr algn="ctr"/>
            <a:r>
              <a:rPr lang="en-US" dirty="0" smtClean="0"/>
              <a:t>Alverno College, Milwaukee WI</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 Efficacy versus Magical Thinking</a:t>
            </a:r>
            <a:endParaRPr lang="en-US" dirty="0"/>
          </a:p>
        </p:txBody>
      </p:sp>
      <p:sp>
        <p:nvSpPr>
          <p:cNvPr id="3" name="Content Placeholder 2"/>
          <p:cNvSpPr>
            <a:spLocks noGrp="1"/>
          </p:cNvSpPr>
          <p:nvPr>
            <p:ph idx="1"/>
          </p:nvPr>
        </p:nvSpPr>
        <p:spPr>
          <a:xfrm>
            <a:off x="2667000" y="1752600"/>
            <a:ext cx="2971800" cy="663209"/>
          </a:xfrm>
        </p:spPr>
        <p:txBody>
          <a:bodyPr/>
          <a:lstStyle/>
          <a:p>
            <a:pPr>
              <a:buNone/>
            </a:pPr>
            <a:r>
              <a:rPr lang="en-US" dirty="0" smtClean="0"/>
              <a:t>“Magic” Theory</a:t>
            </a:r>
            <a:endParaRPr lang="en-US" dirty="0"/>
          </a:p>
        </p:txBody>
      </p:sp>
      <p:grpSp>
        <p:nvGrpSpPr>
          <p:cNvPr id="9" name="Group 8"/>
          <p:cNvGrpSpPr/>
          <p:nvPr/>
        </p:nvGrpSpPr>
        <p:grpSpPr>
          <a:xfrm>
            <a:off x="381000" y="2590800"/>
            <a:ext cx="7543800" cy="663209"/>
            <a:chOff x="381000" y="2590800"/>
            <a:chExt cx="7543800" cy="663209"/>
          </a:xfrm>
        </p:grpSpPr>
        <p:sp>
          <p:nvSpPr>
            <p:cNvPr id="4" name="Content Placeholder 2"/>
            <p:cNvSpPr txBox="1">
              <a:spLocks/>
            </p:cNvSpPr>
            <p:nvPr/>
          </p:nvSpPr>
          <p:spPr>
            <a:xfrm>
              <a:off x="381000" y="2590800"/>
              <a:ext cx="1752600" cy="663209"/>
            </a:xfrm>
            <a:prstGeom prst="rect">
              <a:avLst/>
            </a:prstGeom>
            <a:ln w="12700">
              <a:solidFill>
                <a:schemeClr val="tx1"/>
              </a:solidFill>
            </a:ln>
          </p:spPr>
          <p:txBody>
            <a:bodyPr vert="horz" lIns="54864" tIns="91440" rtlCol="0">
              <a:normAutofit fontScale="62500" lnSpcReduction="2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“Believe in yourself!”</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6172200" y="2590800"/>
              <a:ext cx="1752600" cy="663209"/>
            </a:xfrm>
            <a:prstGeom prst="rect">
              <a:avLst/>
            </a:prstGeom>
            <a:ln w="12700">
              <a:solidFill>
                <a:schemeClr val="tx1"/>
              </a:solidFill>
            </a:ln>
          </p:spPr>
          <p:txBody>
            <a:bodyPr vert="horz" lIns="54864" tIns="91440" rtlCol="0">
              <a:normAutofit fontScale="62500" lnSpcReduction="20000"/>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“You can do </a:t>
              </a:r>
              <a:r>
                <a:rPr kumimoji="0" lang="en-US" sz="3200" b="0" i="1" u="none" strike="noStrike" kern="1200" cap="none" spc="0" normalizeH="0" baseline="0" noProof="0" dirty="0" smtClean="0">
                  <a:ln>
                    <a:noFill/>
                  </a:ln>
                  <a:solidFill>
                    <a:schemeClr val="tx1"/>
                  </a:solidFill>
                  <a:effectLst/>
                  <a:uLnTx/>
                  <a:uFillTx/>
                  <a:latin typeface="+mn-lt"/>
                  <a:ea typeface="+mn-ea"/>
                  <a:cs typeface="+mn-cs"/>
                </a:rPr>
                <a:t>anything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7" name="Straight Arrow Connector 6"/>
            <p:cNvCxnSpPr>
              <a:stCxn id="4" idx="3"/>
            </p:cNvCxnSpPr>
            <p:nvPr/>
          </p:nvCxnSpPr>
          <p:spPr>
            <a:xfrm flipV="1">
              <a:off x="2133600" y="2895600"/>
              <a:ext cx="4038600" cy="2680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8" name="TextBox 7"/>
          <p:cNvSpPr txBox="1"/>
          <p:nvPr/>
        </p:nvSpPr>
        <p:spPr>
          <a:xfrm>
            <a:off x="2667000" y="2514600"/>
            <a:ext cx="3128100" cy="369332"/>
          </a:xfrm>
          <a:prstGeom prst="rect">
            <a:avLst/>
          </a:prstGeom>
          <a:noFill/>
        </p:spPr>
        <p:txBody>
          <a:bodyPr wrap="none" rtlCol="0">
            <a:spAutoFit/>
          </a:bodyPr>
          <a:lstStyle/>
          <a:p>
            <a:r>
              <a:rPr lang="en-US" dirty="0" smtClean="0"/>
              <a:t>(</a:t>
            </a:r>
            <a:r>
              <a:rPr lang="en-US" i="1" dirty="0" smtClean="0"/>
              <a:t>some unspecified mechanism</a:t>
            </a:r>
            <a:r>
              <a:rPr lang="en-US" dirty="0" smtClean="0"/>
              <a:t>)</a:t>
            </a:r>
            <a:endParaRPr lang="en-US" dirty="0"/>
          </a:p>
        </p:txBody>
      </p:sp>
      <p:sp>
        <p:nvSpPr>
          <p:cNvPr id="11" name="Content Placeholder 2"/>
          <p:cNvSpPr txBox="1">
            <a:spLocks/>
          </p:cNvSpPr>
          <p:nvPr/>
        </p:nvSpPr>
        <p:spPr>
          <a:xfrm>
            <a:off x="2819400" y="3733800"/>
            <a:ext cx="2971800" cy="663209"/>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Self Efficacy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24" name="Group 23"/>
          <p:cNvGrpSpPr/>
          <p:nvPr/>
        </p:nvGrpSpPr>
        <p:grpSpPr>
          <a:xfrm>
            <a:off x="457200" y="4800600"/>
            <a:ext cx="7543800" cy="1219200"/>
            <a:chOff x="457200" y="4800600"/>
            <a:chExt cx="7543800" cy="663209"/>
          </a:xfrm>
        </p:grpSpPr>
        <p:sp>
          <p:nvSpPr>
            <p:cNvPr id="13" name="Content Placeholder 2"/>
            <p:cNvSpPr txBox="1">
              <a:spLocks/>
            </p:cNvSpPr>
            <p:nvPr/>
          </p:nvSpPr>
          <p:spPr>
            <a:xfrm>
              <a:off x="457200" y="4800600"/>
              <a:ext cx="1981200" cy="663209"/>
            </a:xfrm>
            <a:prstGeom prst="rect">
              <a:avLst/>
            </a:prstGeom>
            <a:ln w="12700">
              <a:solidFill>
                <a:schemeClr val="tx1"/>
              </a:solidFill>
            </a:ln>
          </p:spPr>
          <p:txBody>
            <a:bodyPr vert="horz" lIns="54864" tIns="91440" rtlCol="0">
              <a:normAutofit/>
            </a:bodyPr>
            <a:lstStyle/>
            <a:p>
              <a:pPr>
                <a:buClr>
                  <a:schemeClr val="accent1"/>
                </a:buClr>
                <a:buSzPct val="80000"/>
                <a:buFont typeface="Wingdings 2"/>
                <a:buNone/>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Believe that you</a:t>
              </a:r>
              <a:r>
                <a:rPr kumimoji="0" lang="en-US" b="0" i="0" u="none" strike="noStrike" kern="1200" cap="none" spc="0" normalizeH="0" noProof="0" dirty="0" smtClean="0">
                  <a:ln>
                    <a:noFill/>
                  </a:ln>
                  <a:solidFill>
                    <a:schemeClr val="tx1"/>
                  </a:solidFill>
                  <a:effectLst/>
                  <a:uLnTx/>
                  <a:uFillTx/>
                  <a:latin typeface="+mn-lt"/>
                  <a:ea typeface="+mn-ea"/>
                  <a:cs typeface="+mn-cs"/>
                </a:rPr>
                <a:t> </a:t>
              </a:r>
              <a:r>
                <a:rPr kumimoji="0" lang="en-US" b="0" i="0" u="none" strike="noStrike" kern="1200" cap="none" spc="0" normalizeH="0" baseline="0" noProof="0" dirty="0" smtClean="0">
                  <a:ln>
                    <a:noFill/>
                  </a:ln>
                  <a:solidFill>
                    <a:schemeClr val="tx1"/>
                  </a:solidFill>
                  <a:effectLst/>
                  <a:uLnTx/>
                  <a:uFillTx/>
                  <a:latin typeface="+mn-lt"/>
                  <a:ea typeface="+mn-ea"/>
                  <a:cs typeface="+mn-cs"/>
                </a:rPr>
                <a:t>can accomplish this particular task. </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Content Placeholder 2"/>
            <p:cNvSpPr txBox="1">
              <a:spLocks/>
            </p:cNvSpPr>
            <p:nvPr/>
          </p:nvSpPr>
          <p:spPr>
            <a:xfrm>
              <a:off x="5715000" y="4800600"/>
              <a:ext cx="2286000" cy="663209"/>
            </a:xfrm>
            <a:prstGeom prst="rect">
              <a:avLst/>
            </a:prstGeom>
            <a:ln w="12700">
              <a:solidFill>
                <a:schemeClr val="tx1"/>
              </a:solidFill>
            </a:ln>
          </p:spPr>
          <p:txBody>
            <a:bodyPr vert="horz" lIns="54864" tIns="91440" rtlCol="0">
              <a:normAutofit/>
            </a:bodyPr>
            <a:lstStyle/>
            <a:p>
              <a:pPr marR="0" lvl="0" algn="l" defTabSz="914400" rtl="0" eaLnBrk="1" fontAlgn="auto" latinLnBrk="0" hangingPunct="1">
                <a:spcBef>
                  <a:spcPts val="0"/>
                </a:spcBef>
                <a:spcAft>
                  <a:spcPts val="0"/>
                </a:spcAft>
                <a:buClr>
                  <a:schemeClr val="accent1"/>
                </a:buClr>
                <a:buSzPct val="80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Succeed</a:t>
              </a:r>
              <a:r>
                <a:rPr kumimoji="0" lang="en-US" sz="2000" b="0" i="0" u="none" strike="noStrike" kern="1200" cap="none" spc="0" normalizeH="0" noProof="0" dirty="0" smtClean="0">
                  <a:ln>
                    <a:noFill/>
                  </a:ln>
                  <a:solidFill>
                    <a:schemeClr val="tx1"/>
                  </a:solidFill>
                  <a:effectLst/>
                  <a:uLnTx/>
                  <a:uFillTx/>
                  <a:latin typeface="+mn-lt"/>
                  <a:ea typeface="+mn-ea"/>
                  <a:cs typeface="+mn-cs"/>
                </a:rPr>
                <a:t> at this particular task. </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Content Placeholder 2"/>
            <p:cNvSpPr txBox="1">
              <a:spLocks/>
            </p:cNvSpPr>
            <p:nvPr/>
          </p:nvSpPr>
          <p:spPr>
            <a:xfrm>
              <a:off x="3048000" y="4800600"/>
              <a:ext cx="2057400" cy="663209"/>
            </a:xfrm>
            <a:prstGeom prst="rect">
              <a:avLst/>
            </a:prstGeom>
            <a:ln w="12700">
              <a:solidFill>
                <a:schemeClr val="tx1"/>
              </a:solidFill>
            </a:ln>
          </p:spPr>
          <p:txBody>
            <a:bodyPr vert="horz" lIns="54864" tIns="91440" rtlCol="0">
              <a:noAutofit/>
            </a:bodyPr>
            <a:lstStyle/>
            <a:p>
              <a:pPr marR="0" lvl="0" defTabSz="914400" rtl="0" eaLnBrk="1" fontAlgn="auto" latinLnBrk="0" hangingPunct="1">
                <a:spcBef>
                  <a:spcPts val="0"/>
                </a:spcBef>
                <a:spcAft>
                  <a:spcPts val="0"/>
                </a:spcAft>
                <a:buClr>
                  <a:schemeClr val="accent1"/>
                </a:buClr>
                <a:buSzPct val="80000"/>
                <a:buFont typeface="Wingdings 2"/>
                <a:buNone/>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Persist in your</a:t>
              </a:r>
              <a:r>
                <a:rPr kumimoji="0" lang="en-US" b="0" i="0" u="none" strike="noStrike" kern="1200" cap="none" spc="0" normalizeH="0" noProof="0" dirty="0" smtClean="0">
                  <a:ln>
                    <a:noFill/>
                  </a:ln>
                  <a:solidFill>
                    <a:schemeClr val="tx1"/>
                  </a:solidFill>
                  <a:effectLst/>
                  <a:uLnTx/>
                  <a:uFillTx/>
                  <a:latin typeface="+mn-lt"/>
                  <a:ea typeface="+mn-ea"/>
                  <a:cs typeface="+mn-cs"/>
                </a:rPr>
                <a:t> efforts at this task, even after setbacks.</a:t>
              </a:r>
              <a:endParaRPr kumimoji="0" lang="en-US" b="0" i="0" u="none" strike="noStrike" kern="1200" cap="none" spc="0" normalizeH="0" baseline="0" noProof="0" dirty="0">
                <a:ln>
                  <a:noFill/>
                </a:ln>
                <a:solidFill>
                  <a:schemeClr val="tx1"/>
                </a:solidFill>
                <a:effectLst/>
                <a:uLnTx/>
                <a:uFillTx/>
                <a:latin typeface="+mn-lt"/>
                <a:ea typeface="+mn-ea"/>
                <a:cs typeface="+mn-cs"/>
              </a:endParaRPr>
            </a:p>
          </p:txBody>
        </p:sp>
        <p:cxnSp>
          <p:nvCxnSpPr>
            <p:cNvPr id="20" name="Straight Arrow Connector 19"/>
            <p:cNvCxnSpPr/>
            <p:nvPr/>
          </p:nvCxnSpPr>
          <p:spPr>
            <a:xfrm>
              <a:off x="2438400" y="5132205"/>
              <a:ext cx="6096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a:off x="5105400" y="5410200"/>
            <a:ext cx="60960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Cantarell"/>
              <a:buNone/>
            </a:pPr>
            <a:r>
              <a:rPr lang="en-US" sz="4050" b="1" i="0" u="none" strike="noStrike" cap="none" baseline="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3" name="Content Placeholder 12"/>
          <p:cNvSpPr>
            <a:spLocks noGrp="1"/>
          </p:cNvSpPr>
          <p:nvPr>
            <p:ph idx="1"/>
          </p:nvPr>
        </p:nvSpPr>
        <p:spPr>
          <a:xfrm>
            <a:off x="457200" y="1905000"/>
            <a:ext cx="8229600" cy="4625609"/>
          </a:xfrm>
        </p:spPr>
        <p:txBody>
          <a:bodyPr>
            <a:normAutofit/>
          </a:bodyPr>
          <a:lstStyle/>
          <a:p>
            <a:pPr>
              <a:buNone/>
            </a:pPr>
            <a:r>
              <a:rPr lang="en-US" sz="4000" dirty="0" smtClean="0"/>
              <a:t>Core principle: </a:t>
            </a:r>
          </a:p>
          <a:p>
            <a:pPr>
              <a:buNone/>
            </a:pPr>
            <a:endParaRPr lang="en-US" sz="4000" dirty="0" smtClean="0"/>
          </a:p>
          <a:p>
            <a:pPr lvl="1">
              <a:buNone/>
            </a:pPr>
            <a:r>
              <a:rPr lang="en-US" sz="3600" i="1" dirty="0" smtClean="0"/>
              <a:t>Students’ beliefs about the nature of intelligence determine the orientation they take toward learning. </a:t>
            </a:r>
            <a:endParaRPr lang="en-US" sz="3600" i="1"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Cantarell"/>
              <a:buNone/>
            </a:pPr>
            <a:r>
              <a:rPr lang="en-US" sz="4050" b="1" i="0" u="none" strike="noStrike" cap="none" baseline="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3" name="Content Placeholder 12"/>
          <p:cNvSpPr>
            <a:spLocks noGrp="1"/>
          </p:cNvSpPr>
          <p:nvPr>
            <p:ph idx="1"/>
          </p:nvPr>
        </p:nvSpPr>
        <p:spPr>
          <a:xfrm>
            <a:off x="457200" y="1905000"/>
            <a:ext cx="8229600" cy="4625609"/>
          </a:xfrm>
        </p:spPr>
        <p:txBody>
          <a:bodyPr>
            <a:normAutofit fontScale="92500" lnSpcReduction="20000"/>
          </a:bodyPr>
          <a:lstStyle/>
          <a:p>
            <a:r>
              <a:rPr lang="en-US" sz="3600" i="1" dirty="0" smtClean="0"/>
              <a:t>Entity Theory (held by some students):</a:t>
            </a:r>
          </a:p>
          <a:p>
            <a:pPr lvl="1"/>
            <a:r>
              <a:rPr lang="en-US" i="1" dirty="0" smtClean="0"/>
              <a:t>Intelligence in an area is a fixed entity.</a:t>
            </a:r>
          </a:p>
          <a:p>
            <a:pPr lvl="1"/>
            <a:r>
              <a:rPr lang="en-US" i="1" dirty="0" smtClean="0"/>
              <a:t>The learning process is a matter of discovering whether or not you have intelligence in an area.</a:t>
            </a:r>
          </a:p>
          <a:p>
            <a:pPr lvl="1">
              <a:buNone/>
            </a:pPr>
            <a:endParaRPr lang="en-US" i="1" dirty="0" smtClean="0"/>
          </a:p>
          <a:p>
            <a:r>
              <a:rPr lang="en-US" i="1" dirty="0" smtClean="0"/>
              <a:t>Effect on learning behavior: </a:t>
            </a:r>
          </a:p>
          <a:p>
            <a:pPr lvl="1"/>
            <a:r>
              <a:rPr lang="en-US" i="1" dirty="0" smtClean="0"/>
              <a:t>Adopt </a:t>
            </a:r>
            <a:r>
              <a:rPr lang="en-US" b="1" i="1" dirty="0" smtClean="0"/>
              <a:t>Performance Goal</a:t>
            </a:r>
            <a:r>
              <a:rPr lang="en-US" i="1" dirty="0" smtClean="0"/>
              <a:t>: goal of learning process is to demonstrate existing competence. </a:t>
            </a:r>
          </a:p>
          <a:p>
            <a:pPr lvl="1"/>
            <a:r>
              <a:rPr lang="en-US" i="1" dirty="0" smtClean="0"/>
              <a:t>In the face of failure, stop trying. </a:t>
            </a:r>
          </a:p>
          <a:p>
            <a:pPr lvl="1"/>
            <a:endParaRPr lang="en-US" i="1" dirty="0" smtClean="0"/>
          </a:p>
          <a:p>
            <a:pPr lvl="1">
              <a:buNone/>
            </a:pPr>
            <a:r>
              <a:rPr lang="en-US" sz="1600" i="1" dirty="0" smtClean="0"/>
              <a:t>Dweck, C. S. &amp; Leggett, E. L. (1998). A Social-Cognitive approach to motivation and personality. Psychological Review, 95, 256-273. </a:t>
            </a:r>
            <a:endParaRPr lang="en-US" sz="1600" i="1" dirty="0"/>
          </a:p>
        </p:txBody>
      </p:sp>
    </p:spTree>
    <p:extLst>
      <p:ext uri="{BB962C8B-B14F-4D97-AF65-F5344CB8AC3E}">
        <p14:creationId xmlns:p14="http://schemas.microsoft.com/office/powerpoint/2010/main" xmlns="" val="29367935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Cantarell"/>
              <a:buNone/>
            </a:pPr>
            <a:r>
              <a:rPr lang="en-US" sz="4050" b="1" i="0" u="none" strike="noStrike" cap="none" baseline="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3" name="Content Placeholder 12"/>
          <p:cNvSpPr>
            <a:spLocks noGrp="1"/>
          </p:cNvSpPr>
          <p:nvPr>
            <p:ph idx="1"/>
          </p:nvPr>
        </p:nvSpPr>
        <p:spPr>
          <a:xfrm>
            <a:off x="457200" y="1905000"/>
            <a:ext cx="8229600" cy="4625609"/>
          </a:xfrm>
        </p:spPr>
        <p:txBody>
          <a:bodyPr>
            <a:normAutofit fontScale="92500" lnSpcReduction="20000"/>
          </a:bodyPr>
          <a:lstStyle/>
          <a:p>
            <a:r>
              <a:rPr lang="en-US" sz="3600" i="1" dirty="0" smtClean="0"/>
              <a:t>Incremental Theory: </a:t>
            </a:r>
          </a:p>
          <a:p>
            <a:pPr lvl="1"/>
            <a:r>
              <a:rPr lang="en-US" i="1" dirty="0" smtClean="0"/>
              <a:t>Intelligence in an area can be developed.</a:t>
            </a:r>
          </a:p>
          <a:p>
            <a:pPr lvl="1"/>
            <a:r>
              <a:rPr lang="en-US" i="1" dirty="0" smtClean="0"/>
              <a:t>The learning process is a matter of taking on challenging tasks that promote development.</a:t>
            </a:r>
          </a:p>
          <a:p>
            <a:pPr lvl="1">
              <a:buNone/>
            </a:pPr>
            <a:endParaRPr lang="en-US" i="1" dirty="0" smtClean="0"/>
          </a:p>
          <a:p>
            <a:r>
              <a:rPr lang="en-US" i="1" dirty="0" smtClean="0"/>
              <a:t>Effect on learning behavior: </a:t>
            </a:r>
          </a:p>
          <a:p>
            <a:pPr lvl="1"/>
            <a:r>
              <a:rPr lang="en-US" i="1" dirty="0" smtClean="0"/>
              <a:t>Adopt </a:t>
            </a:r>
            <a:r>
              <a:rPr lang="en-US" b="1" i="1" dirty="0" smtClean="0"/>
              <a:t>Learning Goal</a:t>
            </a:r>
            <a:r>
              <a:rPr lang="en-US" i="1" dirty="0" smtClean="0"/>
              <a:t>: goal of learning process is to develop competence. </a:t>
            </a:r>
          </a:p>
          <a:p>
            <a:pPr lvl="1"/>
            <a:r>
              <a:rPr lang="en-US" i="1" dirty="0" smtClean="0"/>
              <a:t>Failure provides information about what to work on next.  </a:t>
            </a:r>
          </a:p>
          <a:p>
            <a:pPr lvl="1">
              <a:buNone/>
            </a:pPr>
            <a:r>
              <a:rPr lang="en-US" sz="1600" i="1" dirty="0" smtClean="0"/>
              <a:t>Dweck, C. S. &amp; Leggett, E. L. (1998). A Social-Cognitive approach to motivation and personality. Psychological Review, 95, 256-273. </a:t>
            </a:r>
          </a:p>
          <a:p>
            <a:pPr lvl="1">
              <a:buNone/>
            </a:pPr>
            <a:endParaRPr lang="en-US" i="1" dirty="0" smtClean="0"/>
          </a:p>
        </p:txBody>
      </p:sp>
    </p:spTree>
    <p:extLst>
      <p:ext uri="{BB962C8B-B14F-4D97-AF65-F5344CB8AC3E}">
        <p14:creationId xmlns:p14="http://schemas.microsoft.com/office/powerpoint/2010/main" xmlns="" val="23065459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marL="0" marR="0" lvl="0" indent="0" algn="l" rtl="0">
              <a:spcBef>
                <a:spcPts val="0"/>
              </a:spcBef>
              <a:buClr>
                <a:schemeClr val="accent1"/>
              </a:buClr>
              <a:buSzPct val="25000"/>
              <a:buFont typeface="Cantarell"/>
              <a:buNone/>
            </a:pPr>
            <a:r>
              <a:rPr lang="en-US" sz="4050" b="1" i="0" u="none" strike="noStrike" cap="none" baseline="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3" name="Content Placeholder 12"/>
          <p:cNvSpPr>
            <a:spLocks noGrp="1"/>
          </p:cNvSpPr>
          <p:nvPr>
            <p:ph idx="1"/>
          </p:nvPr>
        </p:nvSpPr>
        <p:spPr>
          <a:xfrm>
            <a:off x="457200" y="1905000"/>
            <a:ext cx="8229600" cy="4625609"/>
          </a:xfrm>
        </p:spPr>
        <p:txBody>
          <a:bodyPr>
            <a:normAutofit/>
          </a:bodyPr>
          <a:lstStyle/>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endParaRPr lang="en-US" sz="1600" i="1" dirty="0" smtClean="0"/>
          </a:p>
          <a:p>
            <a:pPr lvl="1">
              <a:buNone/>
            </a:pPr>
            <a:r>
              <a:rPr lang="en-US" sz="1600" i="1" dirty="0" smtClean="0"/>
              <a:t>Dweck, C. S. &amp; Leggett, E. L. (1998). A Social-Cognitive approach to motivation and personality. Psychological Review, 95, 256-273. </a:t>
            </a:r>
          </a:p>
          <a:p>
            <a:pPr lvl="1">
              <a:buNone/>
            </a:pPr>
            <a:endParaRPr lang="en-US" i="1" dirty="0" smtClean="0"/>
          </a:p>
        </p:txBody>
      </p:sp>
      <p:graphicFrame>
        <p:nvGraphicFramePr>
          <p:cNvPr id="4" name="Table 3"/>
          <p:cNvGraphicFramePr>
            <a:graphicFrameLocks noGrp="1"/>
          </p:cNvGraphicFramePr>
          <p:nvPr/>
        </p:nvGraphicFramePr>
        <p:xfrm>
          <a:off x="609600" y="1676400"/>
          <a:ext cx="7924800" cy="914400"/>
        </p:xfrm>
        <a:graphic>
          <a:graphicData uri="http://schemas.openxmlformats.org/drawingml/2006/table">
            <a:tbl>
              <a:tblPr firstRow="1" bandRow="1">
                <a:tableStyleId>{5C22544A-7EE6-4342-B048-85BDC9FD1C3A}</a:tableStyleId>
              </a:tblPr>
              <a:tblGrid>
                <a:gridCol w="1981200"/>
                <a:gridCol w="2438400"/>
                <a:gridCol w="1524000"/>
                <a:gridCol w="1981200"/>
              </a:tblGrid>
              <a:tr h="370840">
                <a:tc>
                  <a:txBody>
                    <a:bodyPr/>
                    <a:lstStyle/>
                    <a:p>
                      <a:r>
                        <a:rPr lang="en-US" dirty="0" smtClean="0"/>
                        <a:t>Theory of Intelligence</a:t>
                      </a:r>
                      <a:endParaRPr lang="en-US" dirty="0"/>
                    </a:p>
                  </a:txBody>
                  <a:tcPr/>
                </a:tc>
                <a:tc>
                  <a:txBody>
                    <a:bodyPr/>
                    <a:lstStyle/>
                    <a:p>
                      <a:r>
                        <a:rPr lang="en-US" dirty="0" smtClean="0"/>
                        <a:t>Goal Orientation</a:t>
                      </a:r>
                      <a:endParaRPr lang="en-US" dirty="0"/>
                    </a:p>
                  </a:txBody>
                  <a:tcPr/>
                </a:tc>
                <a:tc>
                  <a:txBody>
                    <a:bodyPr/>
                    <a:lstStyle/>
                    <a:p>
                      <a:r>
                        <a:rPr lang="en-US" dirty="0" smtClean="0"/>
                        <a:t>Perceived</a:t>
                      </a:r>
                      <a:r>
                        <a:rPr lang="en-US" baseline="0" dirty="0" smtClean="0"/>
                        <a:t> present ability</a:t>
                      </a:r>
                      <a:endParaRPr lang="en-US" dirty="0"/>
                    </a:p>
                  </a:txBody>
                  <a:tcPr/>
                </a:tc>
                <a:tc>
                  <a:txBody>
                    <a:bodyPr/>
                    <a:lstStyle/>
                    <a:p>
                      <a:r>
                        <a:rPr lang="en-US" dirty="0" smtClean="0"/>
                        <a:t>Behavior pattern</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35311375"/>
              </p:ext>
            </p:extLst>
          </p:nvPr>
        </p:nvGraphicFramePr>
        <p:xfrm>
          <a:off x="609600" y="2590800"/>
          <a:ext cx="7924800" cy="1645920"/>
        </p:xfrm>
        <a:graphic>
          <a:graphicData uri="http://schemas.openxmlformats.org/drawingml/2006/table">
            <a:tbl>
              <a:tblPr firstRow="1" bandRow="1">
                <a:tableStyleId>{5C22544A-7EE6-4342-B048-85BDC9FD1C3A}</a:tableStyleId>
              </a:tblPr>
              <a:tblGrid>
                <a:gridCol w="1981200"/>
                <a:gridCol w="2438400"/>
                <a:gridCol w="1524000"/>
                <a:gridCol w="1981200"/>
              </a:tblGrid>
              <a:tr h="370840">
                <a:tc rowSpan="2">
                  <a:txBody>
                    <a:bodyPr/>
                    <a:lstStyle/>
                    <a:p>
                      <a:r>
                        <a:rPr lang="en-US" sz="1600" dirty="0" smtClean="0">
                          <a:solidFill>
                            <a:schemeClr val="tx1"/>
                          </a:solidFill>
                        </a:rPr>
                        <a:t>Entity </a:t>
                      </a:r>
                    </a:p>
                    <a:p>
                      <a:r>
                        <a:rPr lang="en-US" sz="1600" dirty="0" smtClean="0">
                          <a:solidFill>
                            <a:schemeClr val="tx1"/>
                          </a:solidFill>
                        </a:rPr>
                        <a:t>(Intelligence</a:t>
                      </a:r>
                      <a:r>
                        <a:rPr lang="en-US" sz="1600" baseline="0" dirty="0" smtClean="0">
                          <a:solidFill>
                            <a:schemeClr val="tx1"/>
                          </a:solidFill>
                        </a:rPr>
                        <a:t> is fixed)</a:t>
                      </a:r>
                      <a:endParaRPr lang="en-US" sz="1600" dirty="0">
                        <a:solidFill>
                          <a:schemeClr val="tx1"/>
                        </a:solidFill>
                      </a:endParaRPr>
                    </a:p>
                  </a:txBody>
                  <a:tcPr>
                    <a:solidFill>
                      <a:schemeClr val="accent6">
                        <a:lumMod val="20000"/>
                        <a:lumOff val="80000"/>
                      </a:schemeClr>
                    </a:solidFill>
                  </a:tcPr>
                </a:tc>
                <a:tc rowSpan="2">
                  <a:txBody>
                    <a:bodyPr/>
                    <a:lstStyle/>
                    <a:p>
                      <a:r>
                        <a:rPr lang="en-US" sz="1600" dirty="0" smtClean="0">
                          <a:solidFill>
                            <a:schemeClr val="tx1"/>
                          </a:solidFill>
                        </a:rPr>
                        <a:t>Performance</a:t>
                      </a:r>
                      <a:r>
                        <a:rPr lang="en-US" sz="1600" baseline="0" dirty="0" smtClean="0">
                          <a:solidFill>
                            <a:schemeClr val="tx1"/>
                          </a:solidFill>
                        </a:rPr>
                        <a:t> </a:t>
                      </a:r>
                    </a:p>
                    <a:p>
                      <a:r>
                        <a:rPr lang="en-US" sz="1600" baseline="0" dirty="0" smtClean="0">
                          <a:solidFill>
                            <a:schemeClr val="tx1"/>
                          </a:solidFill>
                        </a:rPr>
                        <a:t>(Goal is to gain positive judgments/avoid negative judgments of competence)</a:t>
                      </a:r>
                      <a:endParaRPr lang="en-US" sz="1600" dirty="0">
                        <a:solidFill>
                          <a:schemeClr val="tx1"/>
                        </a:solidFill>
                      </a:endParaRPr>
                    </a:p>
                  </a:txBody>
                  <a:tcPr>
                    <a:solidFill>
                      <a:schemeClr val="accent6">
                        <a:lumMod val="20000"/>
                        <a:lumOff val="80000"/>
                      </a:schemeClr>
                    </a:solidFill>
                  </a:tcPr>
                </a:tc>
                <a:tc>
                  <a:txBody>
                    <a:bodyPr/>
                    <a:lstStyle/>
                    <a:p>
                      <a:r>
                        <a:rPr lang="en-US" sz="1600" dirty="0" smtClean="0">
                          <a:solidFill>
                            <a:schemeClr val="tx1"/>
                          </a:solidFill>
                        </a:rPr>
                        <a:t>High</a:t>
                      </a:r>
                      <a:endParaRPr lang="en-US" sz="1600" dirty="0">
                        <a:solidFill>
                          <a:schemeClr val="tx1"/>
                        </a:solidFill>
                      </a:endParaRPr>
                    </a:p>
                  </a:txBody>
                  <a:tcPr>
                    <a:solidFill>
                      <a:schemeClr val="accent6">
                        <a:lumMod val="20000"/>
                        <a:lumOff val="80000"/>
                      </a:schemeClr>
                    </a:solidFill>
                  </a:tcPr>
                </a:tc>
                <a:tc>
                  <a:txBody>
                    <a:bodyPr/>
                    <a:lstStyle/>
                    <a:p>
                      <a:r>
                        <a:rPr lang="en-US" sz="1600" dirty="0" smtClean="0">
                          <a:solidFill>
                            <a:schemeClr val="tx1"/>
                          </a:solidFill>
                        </a:rPr>
                        <a:t>Mastery oriented</a:t>
                      </a:r>
                      <a:r>
                        <a:rPr lang="en-US" sz="1600" baseline="0" dirty="0" smtClean="0">
                          <a:solidFill>
                            <a:schemeClr val="tx1"/>
                          </a:solidFill>
                        </a:rPr>
                        <a:t> </a:t>
                      </a:r>
                    </a:p>
                    <a:p>
                      <a:r>
                        <a:rPr lang="en-US" sz="1600" baseline="0" dirty="0" smtClean="0">
                          <a:solidFill>
                            <a:schemeClr val="tx1"/>
                          </a:solidFill>
                        </a:rPr>
                        <a:t>(Seek challenge; high persistence)</a:t>
                      </a:r>
                      <a:endParaRPr lang="en-US" sz="1600" dirty="0">
                        <a:solidFill>
                          <a:schemeClr val="tx1"/>
                        </a:solidFill>
                      </a:endParaRPr>
                    </a:p>
                  </a:txBody>
                  <a:tcPr>
                    <a:solidFill>
                      <a:schemeClr val="accent6">
                        <a:lumMod val="20000"/>
                        <a:lumOff val="80000"/>
                      </a:schemeClr>
                    </a:solidFill>
                  </a:tcPr>
                </a:tc>
              </a:tr>
              <a:tr h="370840">
                <a:tc vMerge="1">
                  <a:txBody>
                    <a:bodyPr/>
                    <a:lstStyle/>
                    <a:p>
                      <a:endParaRPr lang="en-US" dirty="0"/>
                    </a:p>
                  </a:txBody>
                  <a:tcPr/>
                </a:tc>
                <a:tc vMerge="1">
                  <a:txBody>
                    <a:bodyPr/>
                    <a:lstStyle/>
                    <a:p>
                      <a:endParaRPr lang="en-US" dirty="0"/>
                    </a:p>
                  </a:txBody>
                  <a:tcPr/>
                </a:tc>
                <a:tc>
                  <a:txBody>
                    <a:bodyPr/>
                    <a:lstStyle/>
                    <a:p>
                      <a:r>
                        <a:rPr lang="en-US" sz="1600" dirty="0" smtClean="0">
                          <a:solidFill>
                            <a:schemeClr val="tx1"/>
                          </a:solidFill>
                        </a:rPr>
                        <a:t>Low</a:t>
                      </a:r>
                      <a:endParaRPr lang="en-US" sz="1600" dirty="0">
                        <a:solidFill>
                          <a:schemeClr val="tx1"/>
                        </a:solidFill>
                      </a:endParaRPr>
                    </a:p>
                  </a:txBody>
                  <a:tcPr>
                    <a:solidFill>
                      <a:schemeClr val="accent5">
                        <a:lumMod val="75000"/>
                      </a:schemeClr>
                    </a:solidFill>
                  </a:tcPr>
                </a:tc>
                <a:tc>
                  <a:txBody>
                    <a:bodyPr/>
                    <a:lstStyle/>
                    <a:p>
                      <a:r>
                        <a:rPr lang="en-US" sz="1600" dirty="0" smtClean="0">
                          <a:solidFill>
                            <a:schemeClr val="tx1"/>
                          </a:solidFill>
                        </a:rPr>
                        <a:t>Helpless</a:t>
                      </a:r>
                    </a:p>
                    <a:p>
                      <a:r>
                        <a:rPr lang="en-US" sz="1600" dirty="0" smtClean="0">
                          <a:solidFill>
                            <a:schemeClr val="tx1"/>
                          </a:solidFill>
                        </a:rPr>
                        <a:t>(Avoid</a:t>
                      </a:r>
                      <a:r>
                        <a:rPr lang="en-US" sz="1600" baseline="0" dirty="0" smtClean="0">
                          <a:solidFill>
                            <a:schemeClr val="tx1"/>
                          </a:solidFill>
                        </a:rPr>
                        <a:t> challenge; low persistence)</a:t>
                      </a:r>
                      <a:endParaRPr lang="en-US" sz="1600" dirty="0">
                        <a:solidFill>
                          <a:schemeClr val="tx1"/>
                        </a:solidFill>
                      </a:endParaRPr>
                    </a:p>
                  </a:txBody>
                  <a:tcPr>
                    <a:solidFill>
                      <a:schemeClr val="accent5">
                        <a:lumMod val="75000"/>
                      </a:schemeClr>
                    </a:solidFill>
                  </a:tcPr>
                </a:tc>
              </a:tr>
            </a:tbl>
          </a:graphicData>
        </a:graphic>
      </p:graphicFrame>
      <p:graphicFrame>
        <p:nvGraphicFramePr>
          <p:cNvPr id="6" name="Table 5"/>
          <p:cNvGraphicFramePr>
            <a:graphicFrameLocks noGrp="1"/>
          </p:cNvGraphicFramePr>
          <p:nvPr/>
        </p:nvGraphicFramePr>
        <p:xfrm>
          <a:off x="609600" y="4267200"/>
          <a:ext cx="7924800" cy="1066800"/>
        </p:xfrm>
        <a:graphic>
          <a:graphicData uri="http://schemas.openxmlformats.org/drawingml/2006/table">
            <a:tbl>
              <a:tblPr firstRow="1" bandRow="1">
                <a:tableStyleId>{5C22544A-7EE6-4342-B048-85BDC9FD1C3A}</a:tableStyleId>
              </a:tblPr>
              <a:tblGrid>
                <a:gridCol w="1981200"/>
                <a:gridCol w="2438400"/>
                <a:gridCol w="1524000"/>
                <a:gridCol w="1981200"/>
              </a:tblGrid>
              <a:tr h="370840">
                <a:tc>
                  <a:txBody>
                    <a:bodyPr/>
                    <a:lstStyle/>
                    <a:p>
                      <a:r>
                        <a:rPr lang="en-US" sz="1600" dirty="0" smtClean="0">
                          <a:solidFill>
                            <a:schemeClr val="tx1"/>
                          </a:solidFill>
                        </a:rPr>
                        <a:t>Incremental</a:t>
                      </a:r>
                    </a:p>
                    <a:p>
                      <a:r>
                        <a:rPr lang="en-US" sz="1600" dirty="0" smtClean="0">
                          <a:solidFill>
                            <a:schemeClr val="tx1"/>
                          </a:solidFill>
                        </a:rPr>
                        <a:t>(Intelligence is malleable)</a:t>
                      </a:r>
                      <a:endParaRPr lang="en-US" sz="1600" dirty="0">
                        <a:solidFill>
                          <a:schemeClr val="tx1"/>
                        </a:solidFill>
                      </a:endParaRPr>
                    </a:p>
                  </a:txBody>
                  <a:tcPr>
                    <a:solidFill>
                      <a:schemeClr val="accent6">
                        <a:lumMod val="20000"/>
                        <a:lumOff val="80000"/>
                      </a:schemeClr>
                    </a:solidFill>
                  </a:tcPr>
                </a:tc>
                <a:tc>
                  <a:txBody>
                    <a:bodyPr/>
                    <a:lstStyle/>
                    <a:p>
                      <a:r>
                        <a:rPr lang="en-US" sz="1600" dirty="0" smtClean="0">
                          <a:solidFill>
                            <a:schemeClr val="tx1"/>
                          </a:solidFill>
                        </a:rPr>
                        <a:t>Learning</a:t>
                      </a:r>
                    </a:p>
                    <a:p>
                      <a:r>
                        <a:rPr lang="en-US" sz="1600" dirty="0" smtClean="0">
                          <a:solidFill>
                            <a:schemeClr val="tx1"/>
                          </a:solidFill>
                        </a:rPr>
                        <a:t>(Goal is to increase competence)</a:t>
                      </a:r>
                      <a:endParaRPr lang="en-US" sz="1600" dirty="0">
                        <a:solidFill>
                          <a:schemeClr val="tx1"/>
                        </a:solidFill>
                      </a:endParaRPr>
                    </a:p>
                  </a:txBody>
                  <a:tcPr>
                    <a:solidFill>
                      <a:schemeClr val="accent6">
                        <a:lumMod val="20000"/>
                        <a:lumOff val="80000"/>
                      </a:schemeClr>
                    </a:solidFill>
                  </a:tcPr>
                </a:tc>
                <a:tc>
                  <a:txBody>
                    <a:bodyPr/>
                    <a:lstStyle/>
                    <a:p>
                      <a:r>
                        <a:rPr lang="en-US" sz="1600" dirty="0" smtClean="0">
                          <a:solidFill>
                            <a:schemeClr val="tx1"/>
                          </a:solidFill>
                        </a:rPr>
                        <a:t>High or Low</a:t>
                      </a:r>
                      <a:endParaRPr lang="en-US" sz="1600" dirty="0">
                        <a:solidFill>
                          <a:schemeClr val="tx1"/>
                        </a:solidFill>
                      </a:endParaRPr>
                    </a:p>
                  </a:txBody>
                  <a:tcPr>
                    <a:solidFill>
                      <a:schemeClr val="accent6">
                        <a:lumMod val="20000"/>
                        <a:lumOff val="80000"/>
                      </a:schemeClr>
                    </a:solidFill>
                  </a:tcPr>
                </a:tc>
                <a:tc>
                  <a:txBody>
                    <a:bodyPr/>
                    <a:lstStyle/>
                    <a:p>
                      <a:r>
                        <a:rPr lang="en-US" sz="1600" dirty="0" smtClean="0">
                          <a:solidFill>
                            <a:schemeClr val="tx1"/>
                          </a:solidFill>
                        </a:rPr>
                        <a:t>Mastery oriented</a:t>
                      </a:r>
                    </a:p>
                    <a:p>
                      <a:r>
                        <a:rPr lang="en-US" sz="1600" dirty="0" smtClean="0">
                          <a:solidFill>
                            <a:schemeClr val="tx1"/>
                          </a:solidFill>
                        </a:rPr>
                        <a:t>(Seek challenge that fosters</a:t>
                      </a:r>
                      <a:r>
                        <a:rPr lang="en-US" sz="1600" baseline="0" dirty="0" smtClean="0">
                          <a:solidFill>
                            <a:schemeClr val="tx1"/>
                          </a:solidFill>
                        </a:rPr>
                        <a:t> learning; high persistence</a:t>
                      </a:r>
                      <a:endParaRPr lang="en-US" sz="1600" dirty="0">
                        <a:solidFill>
                          <a:schemeClr val="tx1"/>
                        </a:solidFill>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xmlns="" val="7787458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77" name="Shape 177"/>
          <p:cNvSpPr txBox="1">
            <a:spLocks noGrp="1"/>
          </p:cNvSpPr>
          <p:nvPr>
            <p:ph type="body" idx="1"/>
          </p:nvPr>
        </p:nvSpPr>
        <p:spPr>
          <a:xfrm>
            <a:off x="3048000" y="1752600"/>
            <a:ext cx="2895599" cy="663300"/>
          </a:xfrm>
          <a:prstGeom prst="rect">
            <a:avLst/>
          </a:prstGeom>
          <a:noFill/>
          <a:ln>
            <a:noFill/>
          </a:ln>
        </p:spPr>
        <p:txBody>
          <a:bodyPr lIns="54850" tIns="91425" rIns="91425" bIns="45700" anchor="t" anchorCtr="0">
            <a:noAutofit/>
          </a:bodyPr>
          <a:lstStyle/>
          <a:p>
            <a:pPr marL="438912" marR="0" lvl="0" indent="-324612" algn="ctr" rtl="0">
              <a:spcBef>
                <a:spcPts val="0"/>
              </a:spcBef>
              <a:buClr>
                <a:schemeClr val="accent1"/>
              </a:buClr>
              <a:buSzPct val="25000"/>
              <a:buFont typeface="Cantarell"/>
              <a:buNone/>
            </a:pPr>
            <a:r>
              <a:rPr lang="en-US" sz="3600" dirty="0">
                <a:latin typeface="+mj-lt"/>
              </a:rPr>
              <a:t>Entity</a:t>
            </a:r>
            <a:r>
              <a:rPr lang="en-US" sz="3600" b="0" i="0" u="none" strike="noStrike" cap="none" baseline="0" dirty="0">
                <a:solidFill>
                  <a:schemeClr val="dk1"/>
                </a:solidFill>
                <a:latin typeface="+mj-lt"/>
                <a:ea typeface="Cantarell"/>
                <a:cs typeface="Cantarell"/>
                <a:sym typeface="Cantarell"/>
              </a:rPr>
              <a:t> Theory</a:t>
            </a:r>
          </a:p>
        </p:txBody>
      </p:sp>
      <p:sp>
        <p:nvSpPr>
          <p:cNvPr id="181" name="Shape 181"/>
          <p:cNvSpPr txBox="1"/>
          <p:nvPr/>
        </p:nvSpPr>
        <p:spPr>
          <a:xfrm>
            <a:off x="2438400" y="2438400"/>
            <a:ext cx="4419600" cy="368400"/>
          </a:xfrm>
          <a:prstGeom prst="rect">
            <a:avLst/>
          </a:prstGeom>
          <a:noFill/>
          <a:ln>
            <a:noFill/>
          </a:ln>
        </p:spPr>
        <p:txBody>
          <a:bodyPr lIns="91425" tIns="45700" rIns="91425" bIns="45700" anchor="t" anchorCtr="0">
            <a:noAutofit/>
          </a:bodyPr>
          <a:lstStyle/>
          <a:p>
            <a:pPr marL="0" marR="0" lvl="0" indent="0" algn="ctr" rtl="0">
              <a:buSzPct val="25000"/>
              <a:buNone/>
            </a:pPr>
            <a:r>
              <a:rPr lang="en-US" sz="1800" b="0" i="0" u="none" strike="noStrike" cap="none" baseline="0" dirty="0" smtClean="0">
                <a:solidFill>
                  <a:schemeClr val="dk1"/>
                </a:solidFill>
                <a:ea typeface="Cantarell"/>
                <a:cs typeface="Cantarell"/>
                <a:sym typeface="Cantarell"/>
              </a:rPr>
              <a:t>(Initial thoughts: I have an </a:t>
            </a:r>
            <a:r>
              <a:rPr lang="en-US" sz="1800" dirty="0" smtClean="0">
                <a:solidFill>
                  <a:schemeClr val="dk1"/>
                </a:solidFill>
                <a:ea typeface="Cantarell"/>
                <a:cs typeface="Cantarell"/>
                <a:sym typeface="Cantarell"/>
              </a:rPr>
              <a:t>inherent</a:t>
            </a:r>
            <a:r>
              <a:rPr lang="en-US" dirty="0" smtClean="0">
                <a:solidFill>
                  <a:schemeClr val="dk1"/>
                </a:solidFill>
                <a:ea typeface="Cantarell"/>
                <a:cs typeface="Cantarell"/>
                <a:sym typeface="Cantarell"/>
              </a:rPr>
              <a:t> talent</a:t>
            </a:r>
            <a:r>
              <a:rPr lang="en-US" sz="1800" b="0" i="0" u="none" strike="noStrike" cap="none" baseline="0" dirty="0" smtClean="0">
                <a:solidFill>
                  <a:schemeClr val="dk1"/>
                </a:solidFill>
                <a:ea typeface="Cantarell"/>
                <a:cs typeface="Cantarell"/>
                <a:sym typeface="Cantarell"/>
              </a:rPr>
              <a:t>)</a:t>
            </a:r>
            <a:endParaRPr lang="en-US" sz="1800" b="0" i="0" u="none" strike="noStrike" cap="none" baseline="0" dirty="0">
              <a:solidFill>
                <a:schemeClr val="dk1"/>
              </a:solidFill>
              <a:ea typeface="Cantarell"/>
              <a:cs typeface="Cantarell"/>
              <a:sym typeface="Cantarell"/>
            </a:endParaRPr>
          </a:p>
        </p:txBody>
      </p:sp>
      <p:sp>
        <p:nvSpPr>
          <p:cNvPr id="178" name="Shape 178"/>
          <p:cNvSpPr txBox="1"/>
          <p:nvPr/>
        </p:nvSpPr>
        <p:spPr>
          <a:xfrm>
            <a:off x="152400" y="3124200"/>
            <a:ext cx="2971799" cy="893099"/>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marR="0" lvl="0" algn="l" rtl="0">
              <a:lnSpc>
                <a:spcPct val="100000"/>
              </a:lnSpc>
              <a:spcBef>
                <a:spcPts val="0"/>
              </a:spcBef>
              <a:spcAft>
                <a:spcPts val="0"/>
              </a:spcAft>
              <a:buClr>
                <a:schemeClr val="accent1"/>
              </a:buClr>
              <a:buSzPct val="25000"/>
              <a:buFont typeface="Cantarell"/>
              <a:buNone/>
            </a:pPr>
            <a:r>
              <a:rPr lang="en-US" sz="2000" dirty="0">
                <a:solidFill>
                  <a:schemeClr val="dk1"/>
                </a:solidFill>
                <a:ea typeface="Cantarell"/>
                <a:cs typeface="Cantarell"/>
                <a:sym typeface="Cantarell"/>
              </a:rPr>
              <a:t>“I am naturally good at helping people</a:t>
            </a:r>
            <a:r>
              <a:rPr lang="en-US" sz="2000" b="0" i="0" u="none" strike="noStrike" cap="none" baseline="0" dirty="0">
                <a:solidFill>
                  <a:schemeClr val="dk1"/>
                </a:solidFill>
                <a:ea typeface="Cantarell"/>
                <a:cs typeface="Cantarell"/>
                <a:sym typeface="Cantarell"/>
              </a:rPr>
              <a:t>”</a:t>
            </a:r>
          </a:p>
        </p:txBody>
      </p:sp>
      <p:grpSp>
        <p:nvGrpSpPr>
          <p:cNvPr id="18" name="Group 17"/>
          <p:cNvGrpSpPr/>
          <p:nvPr/>
        </p:nvGrpSpPr>
        <p:grpSpPr>
          <a:xfrm>
            <a:off x="3124199" y="3193675"/>
            <a:ext cx="5565325" cy="768725"/>
            <a:chOff x="3124199" y="3193675"/>
            <a:chExt cx="5565325" cy="768725"/>
          </a:xfrm>
        </p:grpSpPr>
        <p:sp>
          <p:nvSpPr>
            <p:cNvPr id="179" name="Shape 179"/>
            <p:cNvSpPr txBox="1"/>
            <p:nvPr/>
          </p:nvSpPr>
          <p:spPr>
            <a:xfrm>
              <a:off x="5860025" y="3193675"/>
              <a:ext cx="2829499" cy="768725"/>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marR="0" lvl="0" rtl="0">
                <a:lnSpc>
                  <a:spcPct val="100000"/>
                </a:lnSpc>
                <a:spcBef>
                  <a:spcPts val="0"/>
                </a:spcBef>
                <a:spcAft>
                  <a:spcPts val="0"/>
                </a:spcAft>
                <a:buClr>
                  <a:schemeClr val="accent1"/>
                </a:buClr>
                <a:buSzPct val="25000"/>
                <a:buFont typeface="Cantarell"/>
                <a:buNone/>
              </a:pPr>
              <a:r>
                <a:rPr lang="en-US" sz="2000" dirty="0">
                  <a:solidFill>
                    <a:schemeClr val="dk1"/>
                  </a:solidFill>
                  <a:ea typeface="Cantarell"/>
                  <a:cs typeface="Cantarell"/>
                  <a:sym typeface="Cantarell"/>
                </a:rPr>
                <a:t>“I will be a successful Psychology student</a:t>
              </a:r>
              <a:r>
                <a:rPr lang="en-US" sz="2000" b="0" i="0" u="none" strike="noStrike" cap="none" baseline="0" dirty="0">
                  <a:solidFill>
                    <a:schemeClr val="dk1"/>
                  </a:solidFill>
                  <a:ea typeface="Cantarell"/>
                  <a:cs typeface="Cantarell"/>
                  <a:sym typeface="Cantarell"/>
                </a:rPr>
                <a:t>”</a:t>
              </a:r>
            </a:p>
          </p:txBody>
        </p:sp>
        <p:cxnSp>
          <p:nvCxnSpPr>
            <p:cNvPr id="15" name="Straight Arrow Connector 14"/>
            <p:cNvCxnSpPr>
              <a:stCxn id="178" idx="3"/>
              <a:endCxn id="179" idx="1"/>
            </p:cNvCxnSpPr>
            <p:nvPr/>
          </p:nvCxnSpPr>
          <p:spPr>
            <a:xfrm>
              <a:off x="3124199" y="3570750"/>
              <a:ext cx="2735826" cy="72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2" name="Shape 182"/>
          <p:cNvSpPr txBox="1"/>
          <p:nvPr/>
        </p:nvSpPr>
        <p:spPr>
          <a:xfrm>
            <a:off x="228600" y="5181600"/>
            <a:ext cx="2492099" cy="533700"/>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marR="0" lvl="0" indent="0" algn="l" rtl="0">
              <a:lnSpc>
                <a:spcPct val="100000"/>
              </a:lnSpc>
              <a:spcBef>
                <a:spcPts val="0"/>
              </a:spcBef>
              <a:spcAft>
                <a:spcPts val="0"/>
              </a:spcAft>
              <a:buClr>
                <a:schemeClr val="accent1"/>
              </a:buClr>
              <a:buSzPct val="25000"/>
              <a:buFont typeface="Cantarell"/>
              <a:buNone/>
            </a:pPr>
            <a:r>
              <a:rPr lang="en-US" sz="1800" dirty="0">
                <a:solidFill>
                  <a:schemeClr val="dk1"/>
                </a:solidFill>
                <a:latin typeface="Cantarell"/>
                <a:ea typeface="Cantarell"/>
                <a:cs typeface="Cantarell"/>
                <a:sym typeface="Cantarell"/>
              </a:rPr>
              <a:t>“I can’t do math”</a:t>
            </a:r>
          </a:p>
        </p:txBody>
      </p:sp>
      <p:sp>
        <p:nvSpPr>
          <p:cNvPr id="185" name="Shape 185"/>
          <p:cNvSpPr txBox="1"/>
          <p:nvPr/>
        </p:nvSpPr>
        <p:spPr>
          <a:xfrm>
            <a:off x="1905000" y="4343400"/>
            <a:ext cx="5791200" cy="457200"/>
          </a:xfrm>
          <a:prstGeom prst="rect">
            <a:avLst/>
          </a:prstGeom>
          <a:noFill/>
          <a:ln>
            <a:noFill/>
          </a:ln>
        </p:spPr>
        <p:txBody>
          <a:bodyPr lIns="91425" tIns="45700" rIns="91425" bIns="45700" anchor="t" anchorCtr="0">
            <a:noAutofit/>
          </a:bodyPr>
          <a:lstStyle/>
          <a:p>
            <a:pPr marL="0" marR="0" lvl="0" indent="0" algn="ctr" rtl="0">
              <a:buSzPct val="25000"/>
              <a:buNone/>
            </a:pPr>
            <a:r>
              <a:rPr lang="en-US" sz="1800" b="0" i="0" u="none" strike="noStrike" cap="none" baseline="0" dirty="0" smtClean="0">
                <a:solidFill>
                  <a:schemeClr val="dk1"/>
                </a:solidFill>
                <a:ea typeface="Cantarell"/>
                <a:cs typeface="Cantarell"/>
                <a:sym typeface="Cantarell"/>
              </a:rPr>
              <a:t>(</a:t>
            </a:r>
            <a:r>
              <a:rPr lang="en-US" dirty="0" smtClean="0">
                <a:solidFill>
                  <a:schemeClr val="dk1"/>
                </a:solidFill>
                <a:ea typeface="Cantarell"/>
                <a:cs typeface="Cantarell"/>
                <a:sym typeface="Cantarell"/>
              </a:rPr>
              <a:t>Faced with a Challenge:  I </a:t>
            </a:r>
            <a:r>
              <a:rPr lang="en-US" sz="1800" b="1" i="1" dirty="0" smtClean="0">
                <a:solidFill>
                  <a:schemeClr val="dk1"/>
                </a:solidFill>
                <a:ea typeface="Cantarell"/>
                <a:cs typeface="Cantarell"/>
                <a:sym typeface="Cantarell"/>
              </a:rPr>
              <a:t>lack</a:t>
            </a:r>
            <a:r>
              <a:rPr lang="en-US" sz="1800" dirty="0" smtClean="0">
                <a:solidFill>
                  <a:schemeClr val="dk1"/>
                </a:solidFill>
                <a:ea typeface="Cantarell"/>
                <a:cs typeface="Cantarell"/>
                <a:sym typeface="Cantarell"/>
              </a:rPr>
              <a:t> </a:t>
            </a:r>
            <a:r>
              <a:rPr lang="en-US" sz="1800" dirty="0">
                <a:solidFill>
                  <a:schemeClr val="dk1"/>
                </a:solidFill>
                <a:ea typeface="Cantarell"/>
                <a:cs typeface="Cantarell"/>
                <a:sym typeface="Cantarell"/>
              </a:rPr>
              <a:t>an inherent talent</a:t>
            </a:r>
            <a:r>
              <a:rPr lang="en-US" sz="1800" b="0" i="0" u="none" strike="noStrike" cap="none" baseline="0" dirty="0">
                <a:solidFill>
                  <a:schemeClr val="dk1"/>
                </a:solidFill>
                <a:ea typeface="Cantarell"/>
                <a:cs typeface="Cantarell"/>
                <a:sym typeface="Cantarell"/>
              </a:rPr>
              <a:t>)</a:t>
            </a:r>
          </a:p>
        </p:txBody>
      </p:sp>
      <p:grpSp>
        <p:nvGrpSpPr>
          <p:cNvPr id="19" name="Group 18"/>
          <p:cNvGrpSpPr/>
          <p:nvPr/>
        </p:nvGrpSpPr>
        <p:grpSpPr>
          <a:xfrm>
            <a:off x="2720699" y="5105400"/>
            <a:ext cx="6042301" cy="990600"/>
            <a:chOff x="2720699" y="5105400"/>
            <a:chExt cx="6042301" cy="990600"/>
          </a:xfrm>
        </p:grpSpPr>
        <p:sp>
          <p:nvSpPr>
            <p:cNvPr id="183" name="Shape 183"/>
            <p:cNvSpPr txBox="1"/>
            <p:nvPr/>
          </p:nvSpPr>
          <p:spPr>
            <a:xfrm>
              <a:off x="5943600" y="5105400"/>
              <a:ext cx="2819400" cy="990600"/>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lvl="0">
                <a:buClr>
                  <a:schemeClr val="accent1"/>
                </a:buClr>
                <a:buSzPct val="25000"/>
              </a:pPr>
              <a:r>
                <a:rPr lang="en-US" sz="1800" dirty="0">
                  <a:solidFill>
                    <a:schemeClr val="dk1"/>
                  </a:solidFill>
                  <a:latin typeface="Cantarell"/>
                  <a:ea typeface="Cantarell"/>
                  <a:cs typeface="Cantarell"/>
                  <a:sym typeface="Cantarell"/>
                </a:rPr>
                <a:t>“I will avoid taking the </a:t>
              </a:r>
              <a:r>
                <a:rPr lang="en-US" dirty="0" smtClean="0">
                  <a:solidFill>
                    <a:schemeClr val="dk1"/>
                  </a:solidFill>
                  <a:latin typeface="Cantarell"/>
                  <a:ea typeface="Cantarell"/>
                  <a:cs typeface="Cantarell"/>
                  <a:sym typeface="Cantarell"/>
                </a:rPr>
                <a:t>required Probability </a:t>
              </a:r>
              <a:r>
                <a:rPr lang="en-US" sz="1800" dirty="0">
                  <a:solidFill>
                    <a:schemeClr val="dk1"/>
                  </a:solidFill>
                  <a:latin typeface="Cantarell"/>
                  <a:ea typeface="Cantarell"/>
                  <a:cs typeface="Cantarell"/>
                  <a:sym typeface="Cantarell"/>
                </a:rPr>
                <a:t>and Statistics </a:t>
              </a:r>
              <a:r>
                <a:rPr lang="en-US" sz="1800" dirty="0" smtClean="0">
                  <a:solidFill>
                    <a:schemeClr val="dk1"/>
                  </a:solidFill>
                  <a:latin typeface="Cantarell"/>
                  <a:ea typeface="Cantarell"/>
                  <a:cs typeface="Cantarell"/>
                  <a:sym typeface="Cantarell"/>
                </a:rPr>
                <a:t>course</a:t>
              </a:r>
              <a:r>
                <a:rPr lang="en-US" sz="1800" dirty="0">
                  <a:solidFill>
                    <a:schemeClr val="dk1"/>
                  </a:solidFill>
                  <a:latin typeface="Cantarell"/>
                  <a:ea typeface="Cantarell"/>
                  <a:cs typeface="Cantarell"/>
                  <a:sym typeface="Cantarell"/>
                </a:rPr>
                <a:t>”</a:t>
              </a:r>
              <a:r>
                <a:rPr lang="en-US" sz="1300" b="0" i="0" u="none" strike="noStrike" cap="none" baseline="0" dirty="0">
                  <a:solidFill>
                    <a:schemeClr val="dk1"/>
                  </a:solidFill>
                  <a:latin typeface="Cantarell"/>
                  <a:ea typeface="Cantarell"/>
                  <a:cs typeface="Cantarell"/>
                  <a:sym typeface="Cantarell"/>
                </a:rPr>
                <a:t> </a:t>
              </a:r>
            </a:p>
          </p:txBody>
        </p:sp>
        <p:cxnSp>
          <p:nvCxnSpPr>
            <p:cNvPr id="21" name="Straight Arrow Connector 20"/>
            <p:cNvCxnSpPr>
              <a:stCxn id="182" idx="3"/>
            </p:cNvCxnSpPr>
            <p:nvPr/>
          </p:nvCxnSpPr>
          <p:spPr>
            <a:xfrm>
              <a:off x="2720699" y="5448450"/>
              <a:ext cx="3222901" cy="379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0723290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slide(fromBottom)">
                                      <p:cBhvr>
                                        <p:cTn id="7" dur="10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8"/>
                                        </p:tgtEl>
                                        <p:attrNameLst>
                                          <p:attrName>style.visibility</p:attrName>
                                        </p:attrNameLst>
                                      </p:cBhvr>
                                      <p:to>
                                        <p:strVal val="visible"/>
                                      </p:to>
                                    </p:set>
                                    <p:animEffect transition="in" filter="slide(fromBottom)">
                                      <p:cBhvr>
                                        <p:cTn id="12" dur="1000"/>
                                        <p:tgtEl>
                                          <p:spTgt spid="17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lide(fromLeft)">
                                      <p:cBhvr>
                                        <p:cTn id="17" dur="1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85"/>
                                        </p:tgtEl>
                                        <p:attrNameLst>
                                          <p:attrName>style.visibility</p:attrName>
                                        </p:attrNameLst>
                                      </p:cBhvr>
                                      <p:to>
                                        <p:strVal val="visible"/>
                                      </p:to>
                                    </p:set>
                                    <p:animEffect transition="in" filter="slide(fromBottom)">
                                      <p:cBhvr>
                                        <p:cTn id="22" dur="1000"/>
                                        <p:tgtEl>
                                          <p:spTgt spid="18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slide(fromBottom)">
                                      <p:cBhvr>
                                        <p:cTn id="27" dur="1000"/>
                                        <p:tgtEl>
                                          <p:spTgt spid="18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lide(fromLeft)">
                                      <p:cBhvr>
                                        <p:cTn id="3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78" grpId="0" animBg="1"/>
      <p:bldP spid="182" grpId="0" animBg="1"/>
      <p:bldP spid="18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D</a:t>
            </a:r>
            <a:r>
              <a:rPr lang="en-US" sz="4050" dirty="0" smtClean="0"/>
              <a:t>weck: Implicit Theories of Intelligence </a:t>
            </a:r>
            <a:endParaRPr lang="en-US" sz="4050" dirty="0"/>
          </a:p>
        </p:txBody>
      </p:sp>
      <p:sp>
        <p:nvSpPr>
          <p:cNvPr id="177" name="Shape 177"/>
          <p:cNvSpPr txBox="1">
            <a:spLocks noGrp="1"/>
          </p:cNvSpPr>
          <p:nvPr>
            <p:ph type="body" idx="1"/>
          </p:nvPr>
        </p:nvSpPr>
        <p:spPr>
          <a:xfrm>
            <a:off x="2514600" y="1752600"/>
            <a:ext cx="3962400" cy="663300"/>
          </a:xfrm>
          <a:prstGeom prst="rect">
            <a:avLst/>
          </a:prstGeom>
          <a:noFill/>
          <a:ln>
            <a:noFill/>
          </a:ln>
        </p:spPr>
        <p:txBody>
          <a:bodyPr lIns="54850" tIns="91425" rIns="91425" bIns="45700" anchor="t" anchorCtr="0">
            <a:noAutofit/>
          </a:bodyPr>
          <a:lstStyle/>
          <a:p>
            <a:pPr marL="438912" marR="0" lvl="0" indent="-324612" algn="l" rtl="0">
              <a:spcBef>
                <a:spcPts val="0"/>
              </a:spcBef>
              <a:buClr>
                <a:schemeClr val="accent1"/>
              </a:buClr>
              <a:buSzPct val="25000"/>
              <a:buFont typeface="Cantarell"/>
              <a:buNone/>
            </a:pPr>
            <a:r>
              <a:rPr lang="en-US" sz="3600" dirty="0" smtClean="0">
                <a:latin typeface="+mj-lt"/>
                <a:sym typeface="Cantarell"/>
              </a:rPr>
              <a:t>Incremental</a:t>
            </a:r>
            <a:r>
              <a:rPr lang="en-US" sz="3600" b="0" i="0" u="none" strike="noStrike" cap="none" baseline="0" dirty="0" smtClean="0">
                <a:solidFill>
                  <a:schemeClr val="dk1"/>
                </a:solidFill>
                <a:latin typeface="+mj-lt"/>
                <a:ea typeface="Cantarell"/>
                <a:cs typeface="Cantarell"/>
                <a:sym typeface="Cantarell"/>
              </a:rPr>
              <a:t> </a:t>
            </a:r>
            <a:r>
              <a:rPr lang="en-US" sz="3600" b="0" i="0" u="none" strike="noStrike" cap="none" baseline="0" dirty="0">
                <a:solidFill>
                  <a:schemeClr val="dk1"/>
                </a:solidFill>
                <a:latin typeface="+mj-lt"/>
                <a:ea typeface="Cantarell"/>
                <a:cs typeface="Cantarell"/>
                <a:sym typeface="Cantarell"/>
              </a:rPr>
              <a:t>Theory</a:t>
            </a:r>
          </a:p>
        </p:txBody>
      </p:sp>
      <p:sp>
        <p:nvSpPr>
          <p:cNvPr id="181" name="Shape 181"/>
          <p:cNvSpPr txBox="1"/>
          <p:nvPr/>
        </p:nvSpPr>
        <p:spPr>
          <a:xfrm>
            <a:off x="2133600" y="2438400"/>
            <a:ext cx="4267200" cy="368400"/>
          </a:xfrm>
          <a:prstGeom prst="rect">
            <a:avLst/>
          </a:prstGeom>
          <a:noFill/>
          <a:ln>
            <a:noFill/>
          </a:ln>
        </p:spPr>
        <p:txBody>
          <a:bodyPr lIns="91425" tIns="45700" rIns="91425" bIns="45700" anchor="t" anchorCtr="0">
            <a:noAutofit/>
          </a:bodyPr>
          <a:lstStyle/>
          <a:p>
            <a:pPr marL="0" marR="0" lvl="0" indent="0" algn="ctr" rtl="0">
              <a:buSzPct val="25000"/>
              <a:buNone/>
            </a:pPr>
            <a:r>
              <a:rPr lang="en-US" sz="1800" b="0" i="0" u="none" strike="noStrike" cap="none" baseline="0" dirty="0" smtClean="0">
                <a:solidFill>
                  <a:schemeClr val="dk1"/>
                </a:solidFill>
                <a:ea typeface="Cantarell"/>
                <a:cs typeface="Cantarell"/>
                <a:sym typeface="Cantarell"/>
              </a:rPr>
              <a:t>(Initial Thoughts:</a:t>
            </a:r>
            <a:r>
              <a:rPr lang="en-US" sz="1800" b="0" i="0" u="none" strike="noStrike" cap="none" dirty="0" smtClean="0">
                <a:solidFill>
                  <a:schemeClr val="dk1"/>
                </a:solidFill>
                <a:ea typeface="Cantarell"/>
                <a:cs typeface="Cantarell"/>
                <a:sym typeface="Cantarell"/>
              </a:rPr>
              <a:t>  </a:t>
            </a:r>
            <a:r>
              <a:rPr lang="en-US" dirty="0" smtClean="0">
                <a:solidFill>
                  <a:schemeClr val="dk1"/>
                </a:solidFill>
                <a:ea typeface="Cantarell"/>
                <a:cs typeface="Cantarell"/>
                <a:sym typeface="Cantarell"/>
              </a:rPr>
              <a:t>Need to learn a skill</a:t>
            </a:r>
            <a:r>
              <a:rPr lang="en-US" sz="1800" b="0" i="0" u="none" strike="noStrike" cap="none" baseline="0" dirty="0" smtClean="0">
                <a:solidFill>
                  <a:schemeClr val="dk1"/>
                </a:solidFill>
                <a:ea typeface="Cantarell"/>
                <a:cs typeface="Cantarell"/>
                <a:sym typeface="Cantarell"/>
              </a:rPr>
              <a:t>)</a:t>
            </a:r>
            <a:endParaRPr lang="en-US" sz="1800" b="0" i="0" u="none" strike="noStrike" cap="none" baseline="0" dirty="0">
              <a:solidFill>
                <a:schemeClr val="dk1"/>
              </a:solidFill>
              <a:ea typeface="Cantarell"/>
              <a:cs typeface="Cantarell"/>
              <a:sym typeface="Cantarell"/>
            </a:endParaRPr>
          </a:p>
        </p:txBody>
      </p:sp>
      <p:sp>
        <p:nvSpPr>
          <p:cNvPr id="178" name="Shape 178"/>
          <p:cNvSpPr txBox="1"/>
          <p:nvPr/>
        </p:nvSpPr>
        <p:spPr>
          <a:xfrm>
            <a:off x="152400" y="3124200"/>
            <a:ext cx="2971799" cy="893099"/>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marR="0" lvl="0" algn="l" rtl="0">
              <a:lnSpc>
                <a:spcPct val="100000"/>
              </a:lnSpc>
              <a:spcBef>
                <a:spcPts val="0"/>
              </a:spcBef>
              <a:spcAft>
                <a:spcPts val="0"/>
              </a:spcAft>
              <a:buClr>
                <a:schemeClr val="accent1"/>
              </a:buClr>
              <a:buSzPct val="25000"/>
              <a:buFont typeface="Cantarell"/>
              <a:buNone/>
            </a:pPr>
            <a:r>
              <a:rPr lang="en-US" sz="2000" dirty="0">
                <a:solidFill>
                  <a:schemeClr val="dk1"/>
                </a:solidFill>
                <a:ea typeface="Cantarell"/>
                <a:cs typeface="Cantarell"/>
                <a:sym typeface="Cantarell"/>
              </a:rPr>
              <a:t>“</a:t>
            </a:r>
            <a:r>
              <a:rPr lang="en-US" sz="2000" dirty="0" smtClean="0">
                <a:solidFill>
                  <a:schemeClr val="dk1"/>
                </a:solidFill>
                <a:ea typeface="Cantarell"/>
                <a:cs typeface="Cantarell"/>
                <a:sym typeface="Cantarell"/>
              </a:rPr>
              <a:t>I like helping people</a:t>
            </a:r>
            <a:r>
              <a:rPr lang="en-US" sz="2000" b="0" i="0" u="none" strike="noStrike" cap="none" baseline="0" dirty="0" smtClean="0">
                <a:solidFill>
                  <a:schemeClr val="dk1"/>
                </a:solidFill>
                <a:ea typeface="Cantarell"/>
                <a:cs typeface="Cantarell"/>
                <a:sym typeface="Cantarell"/>
              </a:rPr>
              <a:t>”</a:t>
            </a:r>
            <a:endParaRPr lang="en-US" sz="2000" b="0" i="0" u="none" strike="noStrike" cap="none" baseline="0" dirty="0">
              <a:solidFill>
                <a:schemeClr val="dk1"/>
              </a:solidFill>
              <a:ea typeface="Cantarell"/>
              <a:cs typeface="Cantarell"/>
              <a:sym typeface="Cantarell"/>
            </a:endParaRPr>
          </a:p>
        </p:txBody>
      </p:sp>
      <p:grpSp>
        <p:nvGrpSpPr>
          <p:cNvPr id="2" name="Group 17"/>
          <p:cNvGrpSpPr/>
          <p:nvPr/>
        </p:nvGrpSpPr>
        <p:grpSpPr>
          <a:xfrm>
            <a:off x="3124199" y="3193675"/>
            <a:ext cx="5565325" cy="768725"/>
            <a:chOff x="3124199" y="3193675"/>
            <a:chExt cx="5565325" cy="768725"/>
          </a:xfrm>
        </p:grpSpPr>
        <p:sp>
          <p:nvSpPr>
            <p:cNvPr id="179" name="Shape 179"/>
            <p:cNvSpPr txBox="1"/>
            <p:nvPr/>
          </p:nvSpPr>
          <p:spPr>
            <a:xfrm>
              <a:off x="5860025" y="3193675"/>
              <a:ext cx="2829499" cy="768725"/>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marR="0" lvl="0" rtl="0">
                <a:lnSpc>
                  <a:spcPct val="100000"/>
                </a:lnSpc>
                <a:spcBef>
                  <a:spcPts val="0"/>
                </a:spcBef>
                <a:spcAft>
                  <a:spcPts val="0"/>
                </a:spcAft>
                <a:buClr>
                  <a:schemeClr val="accent1"/>
                </a:buClr>
                <a:buSzPct val="25000"/>
                <a:buFont typeface="Cantarell"/>
                <a:buNone/>
              </a:pPr>
              <a:r>
                <a:rPr lang="en-US" sz="2000" dirty="0">
                  <a:solidFill>
                    <a:schemeClr val="dk1"/>
                  </a:solidFill>
                  <a:ea typeface="Cantarell"/>
                  <a:cs typeface="Cantarell"/>
                  <a:sym typeface="Cantarell"/>
                </a:rPr>
                <a:t>“I will </a:t>
              </a:r>
              <a:r>
                <a:rPr lang="en-US" sz="2000" dirty="0" smtClean="0">
                  <a:solidFill>
                    <a:schemeClr val="dk1"/>
                  </a:solidFill>
                  <a:ea typeface="Cantarell"/>
                  <a:cs typeface="Cantarell"/>
                  <a:sym typeface="Cantarell"/>
                </a:rPr>
                <a:t>become a Psychology Major</a:t>
              </a:r>
              <a:r>
                <a:rPr lang="en-US" sz="2000" b="0" i="0" u="none" strike="noStrike" cap="none" baseline="0" dirty="0" smtClean="0">
                  <a:solidFill>
                    <a:schemeClr val="dk1"/>
                  </a:solidFill>
                  <a:ea typeface="Cantarell"/>
                  <a:cs typeface="Cantarell"/>
                  <a:sym typeface="Cantarell"/>
                </a:rPr>
                <a:t>”</a:t>
              </a:r>
              <a:endParaRPr lang="en-US" sz="2000" b="0" i="0" u="none" strike="noStrike" cap="none" baseline="0" dirty="0">
                <a:solidFill>
                  <a:schemeClr val="dk1"/>
                </a:solidFill>
                <a:ea typeface="Cantarell"/>
                <a:cs typeface="Cantarell"/>
                <a:sym typeface="Cantarell"/>
              </a:endParaRPr>
            </a:p>
          </p:txBody>
        </p:sp>
        <p:cxnSp>
          <p:nvCxnSpPr>
            <p:cNvPr id="15" name="Straight Arrow Connector 14"/>
            <p:cNvCxnSpPr>
              <a:stCxn id="178" idx="3"/>
              <a:endCxn id="179" idx="1"/>
            </p:cNvCxnSpPr>
            <p:nvPr/>
          </p:nvCxnSpPr>
          <p:spPr>
            <a:xfrm>
              <a:off x="3124199" y="3570750"/>
              <a:ext cx="2735826" cy="72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2" name="Shape 182"/>
          <p:cNvSpPr txBox="1"/>
          <p:nvPr/>
        </p:nvSpPr>
        <p:spPr>
          <a:xfrm>
            <a:off x="228600" y="5105400"/>
            <a:ext cx="2492099" cy="1219200"/>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lvl="0">
              <a:buClr>
                <a:schemeClr val="accent1"/>
              </a:buClr>
              <a:buSzPct val="25000"/>
            </a:pPr>
            <a:r>
              <a:rPr lang="en-US" dirty="0" smtClean="0">
                <a:solidFill>
                  <a:schemeClr val="dk1"/>
                </a:solidFill>
                <a:ea typeface="Cantarell"/>
                <a:cs typeface="Cantarell"/>
                <a:sym typeface="Cantarell"/>
              </a:rPr>
              <a:t>“I did not receive the feedback/grade in Statistics that I was hoping for”</a:t>
            </a:r>
            <a:endParaRPr lang="en-US" dirty="0">
              <a:solidFill>
                <a:schemeClr val="dk1"/>
              </a:solidFill>
              <a:ea typeface="Cantarell"/>
              <a:cs typeface="Cantarell"/>
              <a:sym typeface="Cantarell"/>
            </a:endParaRPr>
          </a:p>
        </p:txBody>
      </p:sp>
      <p:sp>
        <p:nvSpPr>
          <p:cNvPr id="185" name="Shape 185"/>
          <p:cNvSpPr txBox="1"/>
          <p:nvPr/>
        </p:nvSpPr>
        <p:spPr>
          <a:xfrm>
            <a:off x="1676400" y="4343400"/>
            <a:ext cx="5638800" cy="457200"/>
          </a:xfrm>
          <a:prstGeom prst="rect">
            <a:avLst/>
          </a:prstGeom>
          <a:noFill/>
          <a:ln>
            <a:noFill/>
          </a:ln>
        </p:spPr>
        <p:txBody>
          <a:bodyPr lIns="91425" tIns="45700" rIns="91425" bIns="45700" anchor="t" anchorCtr="0">
            <a:noAutofit/>
          </a:bodyPr>
          <a:lstStyle/>
          <a:p>
            <a:r>
              <a:rPr lang="en-US" dirty="0" smtClean="0"/>
              <a:t>(Faced with a Challenge:  What do I need to learn?)</a:t>
            </a:r>
            <a:endParaRPr lang="en-US" dirty="0"/>
          </a:p>
        </p:txBody>
      </p:sp>
      <p:grpSp>
        <p:nvGrpSpPr>
          <p:cNvPr id="3" name="Group 18"/>
          <p:cNvGrpSpPr/>
          <p:nvPr/>
        </p:nvGrpSpPr>
        <p:grpSpPr>
          <a:xfrm>
            <a:off x="2743200" y="5105400"/>
            <a:ext cx="6019800" cy="1524000"/>
            <a:chOff x="2743200" y="5105400"/>
            <a:chExt cx="6019800" cy="1524000"/>
          </a:xfrm>
        </p:grpSpPr>
        <p:sp>
          <p:nvSpPr>
            <p:cNvPr id="183" name="Shape 183"/>
            <p:cNvSpPr txBox="1"/>
            <p:nvPr/>
          </p:nvSpPr>
          <p:spPr>
            <a:xfrm>
              <a:off x="5943600" y="5105400"/>
              <a:ext cx="2819400" cy="1524000"/>
            </a:xfrm>
            <a:prstGeom prst="rect">
              <a:avLst/>
            </a:prstGeom>
            <a:noFill/>
            <a:ln w="12700" cap="flat">
              <a:solidFill>
                <a:schemeClr val="dk1"/>
              </a:solidFill>
              <a:prstDash val="solid"/>
              <a:round/>
              <a:headEnd type="none" w="med" len="med"/>
              <a:tailEnd type="none" w="med" len="med"/>
            </a:ln>
          </p:spPr>
          <p:txBody>
            <a:bodyPr lIns="54850" tIns="91425" rIns="91425" bIns="45700" anchor="t" anchorCtr="0">
              <a:noAutofit/>
            </a:bodyPr>
            <a:lstStyle/>
            <a:p>
              <a:pPr lvl="0">
                <a:buClr>
                  <a:schemeClr val="accent1"/>
                </a:buClr>
                <a:buSzPct val="25000"/>
              </a:pPr>
              <a:r>
                <a:rPr lang="en-US" dirty="0" smtClean="0">
                  <a:solidFill>
                    <a:schemeClr val="dk1"/>
                  </a:solidFill>
                  <a:ea typeface="Cantarell"/>
                  <a:cs typeface="Cantarell"/>
                  <a:sym typeface="Cantarell"/>
                </a:rPr>
                <a:t>“I will continue as a Psychology major, but may need to put more effort into understanding principles of Statistics”</a:t>
              </a:r>
              <a:endParaRPr lang="en-US" dirty="0">
                <a:solidFill>
                  <a:schemeClr val="dk1"/>
                </a:solidFill>
                <a:ea typeface="Cantarell"/>
                <a:cs typeface="Cantarell"/>
                <a:sym typeface="Cantarell"/>
              </a:endParaRPr>
            </a:p>
          </p:txBody>
        </p:sp>
        <p:cxnSp>
          <p:nvCxnSpPr>
            <p:cNvPr id="21" name="Straight Arrow Connector 20"/>
            <p:cNvCxnSpPr/>
            <p:nvPr/>
          </p:nvCxnSpPr>
          <p:spPr>
            <a:xfrm>
              <a:off x="2743200" y="5867400"/>
              <a:ext cx="322290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13592407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1"/>
                                        </p:tgtEl>
                                        <p:attrNameLst>
                                          <p:attrName>style.visibility</p:attrName>
                                        </p:attrNameLst>
                                      </p:cBhvr>
                                      <p:to>
                                        <p:strVal val="visible"/>
                                      </p:to>
                                    </p:set>
                                    <p:animEffect transition="in" filter="slide(fromBottom)">
                                      <p:cBhvr>
                                        <p:cTn id="7" dur="1000"/>
                                        <p:tgtEl>
                                          <p:spTgt spid="18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8"/>
                                        </p:tgtEl>
                                        <p:attrNameLst>
                                          <p:attrName>style.visibility</p:attrName>
                                        </p:attrNameLst>
                                      </p:cBhvr>
                                      <p:to>
                                        <p:strVal val="visible"/>
                                      </p:to>
                                    </p:set>
                                    <p:animEffect transition="in" filter="slide(fromBottom)">
                                      <p:cBhvr>
                                        <p:cTn id="12" dur="1000"/>
                                        <p:tgtEl>
                                          <p:spTgt spid="178"/>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lide(fromLeft)">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85"/>
                                        </p:tgtEl>
                                        <p:attrNameLst>
                                          <p:attrName>style.visibility</p:attrName>
                                        </p:attrNameLst>
                                      </p:cBhvr>
                                      <p:to>
                                        <p:strVal val="visible"/>
                                      </p:to>
                                    </p:set>
                                    <p:animEffect transition="in" filter="slide(fromBottom)">
                                      <p:cBhvr>
                                        <p:cTn id="22" dur="1000"/>
                                        <p:tgtEl>
                                          <p:spTgt spid="185"/>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82"/>
                                        </p:tgtEl>
                                        <p:attrNameLst>
                                          <p:attrName>style.visibility</p:attrName>
                                        </p:attrNameLst>
                                      </p:cBhvr>
                                      <p:to>
                                        <p:strVal val="visible"/>
                                      </p:to>
                                    </p:set>
                                    <p:animEffect transition="in" filter="slide(fromBottom)">
                                      <p:cBhvr>
                                        <p:cTn id="27" dur="1000"/>
                                        <p:tgtEl>
                                          <p:spTgt spid="18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slide(fromLeft)">
                                      <p:cBhvr>
                                        <p:cTn id="3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 grpId="0"/>
      <p:bldP spid="178" grpId="0" animBg="1"/>
      <p:bldP spid="182" grpId="0" animBg="1"/>
      <p:bldP spid="18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Applying the Research</a:t>
            </a:r>
            <a:endParaRPr lang="en-US" sz="4050" dirty="0"/>
          </a:p>
        </p:txBody>
      </p:sp>
      <p:sp>
        <p:nvSpPr>
          <p:cNvPr id="20" name="TextBox 19"/>
          <p:cNvSpPr txBox="1"/>
          <p:nvPr/>
        </p:nvSpPr>
        <p:spPr>
          <a:xfrm>
            <a:off x="838200" y="2209800"/>
            <a:ext cx="7315200" cy="2308324"/>
          </a:xfrm>
          <a:prstGeom prst="rect">
            <a:avLst/>
          </a:prstGeom>
          <a:noFill/>
        </p:spPr>
        <p:txBody>
          <a:bodyPr wrap="square" rtlCol="0">
            <a:spAutoFit/>
          </a:bodyPr>
          <a:lstStyle/>
          <a:p>
            <a:r>
              <a:rPr lang="en-US" sz="2400" dirty="0" smtClean="0"/>
              <a:t>Can a student’s Self Efficacy for college success change? </a:t>
            </a:r>
          </a:p>
          <a:p>
            <a:endParaRPr lang="en-US" sz="2400" dirty="0" smtClean="0"/>
          </a:p>
          <a:p>
            <a:r>
              <a:rPr lang="en-US" sz="2400" dirty="0" smtClean="0"/>
              <a:t>Can we do anything to improve a student’s Self Efficacy?</a:t>
            </a:r>
          </a:p>
          <a:p>
            <a:endParaRPr lang="en-US" sz="2400" dirty="0" smtClean="0"/>
          </a:p>
          <a:p>
            <a:r>
              <a:rPr lang="en-US" sz="2400" dirty="0" smtClean="0"/>
              <a:t>Can  we do anything to move a student from an Entity Theory of intelligence to an Incremental Theory? </a:t>
            </a:r>
            <a:endParaRPr lang="en-US" sz="2400" dirty="0"/>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Applying the Research</a:t>
            </a:r>
            <a:endParaRPr lang="en-US" sz="4050" dirty="0"/>
          </a:p>
        </p:txBody>
      </p:sp>
      <p:sp>
        <p:nvSpPr>
          <p:cNvPr id="20" name="TextBox 19"/>
          <p:cNvSpPr txBox="1"/>
          <p:nvPr/>
        </p:nvSpPr>
        <p:spPr>
          <a:xfrm>
            <a:off x="838200" y="2209800"/>
            <a:ext cx="7315200" cy="461665"/>
          </a:xfrm>
          <a:prstGeom prst="rect">
            <a:avLst/>
          </a:prstGeom>
          <a:noFill/>
        </p:spPr>
        <p:txBody>
          <a:bodyPr wrap="square" rtlCol="0">
            <a:spAutoFit/>
          </a:bodyPr>
          <a:lstStyle/>
          <a:p>
            <a:r>
              <a:rPr lang="en-US" sz="2400" dirty="0" smtClean="0"/>
              <a:t>Can a student’s Self Efficacy for college success change?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Applying the Research</a:t>
            </a:r>
            <a:endParaRPr lang="en-US" sz="4050" dirty="0"/>
          </a:p>
        </p:txBody>
      </p:sp>
      <p:sp>
        <p:nvSpPr>
          <p:cNvPr id="20" name="TextBox 19"/>
          <p:cNvSpPr txBox="1"/>
          <p:nvPr/>
        </p:nvSpPr>
        <p:spPr>
          <a:xfrm>
            <a:off x="838200" y="2209800"/>
            <a:ext cx="7315200" cy="1200329"/>
          </a:xfrm>
          <a:prstGeom prst="rect">
            <a:avLst/>
          </a:prstGeom>
          <a:noFill/>
        </p:spPr>
        <p:txBody>
          <a:bodyPr wrap="square" rtlCol="0">
            <a:spAutoFit/>
          </a:bodyPr>
          <a:lstStyle/>
          <a:p>
            <a:r>
              <a:rPr lang="en-US" sz="2400" dirty="0" smtClean="0"/>
              <a:t>Can a student’s Self Efficacy for college success change? </a:t>
            </a:r>
          </a:p>
          <a:p>
            <a:endParaRPr lang="en-US" sz="2400" dirty="0" smtClean="0"/>
          </a:p>
          <a:p>
            <a:r>
              <a:rPr lang="en-US" sz="2400" dirty="0" smtClean="0"/>
              <a:t>Can we do anything to improve a student’s Self Efficacy?</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“At-Risk”? </a:t>
            </a:r>
            <a:endParaRPr lang="en-US" dirty="0"/>
          </a:p>
        </p:txBody>
      </p:sp>
      <p:sp>
        <p:nvSpPr>
          <p:cNvPr id="3" name="Content Placeholder 2"/>
          <p:cNvSpPr>
            <a:spLocks noGrp="1"/>
          </p:cNvSpPr>
          <p:nvPr>
            <p:ph idx="1"/>
          </p:nvPr>
        </p:nvSpPr>
        <p:spPr/>
        <p:txBody>
          <a:bodyPr>
            <a:normAutofit/>
          </a:bodyPr>
          <a:lstStyle/>
          <a:p>
            <a:pPr>
              <a:spcBef>
                <a:spcPts val="1800"/>
              </a:spcBef>
            </a:pPr>
            <a:r>
              <a:rPr lang="en-US" sz="3600" dirty="0" smtClean="0"/>
              <a:t>The label “at-risk” indicates the expectation that the student will have difficulty with her academic program. </a:t>
            </a:r>
          </a:p>
          <a:p>
            <a:pPr>
              <a:spcBef>
                <a:spcPts val="1800"/>
              </a:spcBef>
            </a:pPr>
            <a:r>
              <a:rPr lang="en-US" sz="3600" dirty="0" smtClean="0"/>
              <a:t>That expectation may be based on:</a:t>
            </a:r>
          </a:p>
          <a:p>
            <a:pPr lvl="1">
              <a:spcBef>
                <a:spcPts val="600"/>
              </a:spcBef>
            </a:pPr>
            <a:r>
              <a:rPr lang="en-US" sz="3200" dirty="0" smtClean="0"/>
              <a:t>The student’s own past performance.</a:t>
            </a:r>
          </a:p>
          <a:p>
            <a:pPr lvl="1">
              <a:spcBef>
                <a:spcPts val="600"/>
              </a:spcBef>
            </a:pPr>
            <a:r>
              <a:rPr lang="en-US" sz="3200" dirty="0" smtClean="0"/>
              <a:t>Characteristics the student has in common with past students who had difficulty.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457200" y="0"/>
            <a:ext cx="8548800" cy="1252800"/>
          </a:xfrm>
          <a:prstGeom prst="rect">
            <a:avLst/>
          </a:prstGeom>
          <a:noFill/>
          <a:ln>
            <a:noFill/>
          </a:ln>
        </p:spPr>
        <p:txBody>
          <a:bodyPr lIns="91425" tIns="45700" rIns="45700" bIns="45700" anchor="ctr" anchorCtr="0">
            <a:noAutofit/>
          </a:bodyPr>
          <a:lstStyle/>
          <a:p>
            <a:pPr lvl="0">
              <a:spcBef>
                <a:spcPts val="0"/>
              </a:spcBef>
              <a:buClr>
                <a:schemeClr val="accent1"/>
              </a:buClr>
              <a:buSzPct val="25000"/>
            </a:pPr>
            <a:r>
              <a:rPr lang="en-US" sz="4050" dirty="0" smtClean="0">
                <a:solidFill>
                  <a:schemeClr val="accent1"/>
                </a:solidFill>
                <a:latin typeface="Cantarell"/>
                <a:ea typeface="Cantarell"/>
                <a:cs typeface="Cantarell"/>
                <a:sym typeface="Cantarell"/>
              </a:rPr>
              <a:t>Applying the Research</a:t>
            </a:r>
            <a:endParaRPr lang="en-US" sz="4050" dirty="0"/>
          </a:p>
        </p:txBody>
      </p:sp>
      <p:sp>
        <p:nvSpPr>
          <p:cNvPr id="20" name="TextBox 19"/>
          <p:cNvSpPr txBox="1"/>
          <p:nvPr/>
        </p:nvSpPr>
        <p:spPr>
          <a:xfrm>
            <a:off x="838200" y="2209800"/>
            <a:ext cx="7315200" cy="3416320"/>
          </a:xfrm>
          <a:prstGeom prst="rect">
            <a:avLst/>
          </a:prstGeom>
          <a:noFill/>
        </p:spPr>
        <p:txBody>
          <a:bodyPr wrap="square" rtlCol="0">
            <a:spAutoFit/>
          </a:bodyPr>
          <a:lstStyle/>
          <a:p>
            <a:r>
              <a:rPr lang="en-US" sz="2400" dirty="0" smtClean="0"/>
              <a:t>Can  we do anything to move a student from an Entity Theory of intelligence to an Incremental Theory? </a:t>
            </a:r>
          </a:p>
          <a:p>
            <a:endParaRPr lang="en-US" sz="2400" dirty="0" smtClean="0"/>
          </a:p>
          <a:p>
            <a:pPr marL="457200" indent="-457200">
              <a:lnSpc>
                <a:spcPct val="200000"/>
              </a:lnSpc>
              <a:buFont typeface="+mj-lt"/>
              <a:buAutoNum type="arabicPeriod"/>
            </a:pPr>
            <a:r>
              <a:rPr lang="en-US" sz="2400" dirty="0" smtClean="0"/>
              <a:t>Stop encouraging the Entity Theory. </a:t>
            </a:r>
          </a:p>
          <a:p>
            <a:pPr marL="457200" indent="-457200">
              <a:lnSpc>
                <a:spcPct val="200000"/>
              </a:lnSpc>
              <a:buFont typeface="+mj-lt"/>
              <a:buAutoNum type="arabicPeriod"/>
            </a:pPr>
            <a:r>
              <a:rPr lang="en-US" sz="2400" dirty="0" smtClean="0"/>
              <a:t>Explicitly discuss the model with students. </a:t>
            </a:r>
          </a:p>
          <a:p>
            <a:pPr marL="457200" indent="-457200">
              <a:lnSpc>
                <a:spcPct val="200000"/>
              </a:lnSpc>
              <a:buFont typeface="+mj-lt"/>
              <a:buAutoNum type="arabicPeriod"/>
            </a:pPr>
            <a:r>
              <a:rPr lang="en-US" sz="2400" dirty="0" smtClean="0"/>
              <a:t>Acknowledge the hard work we did in order to learn. </a:t>
            </a:r>
            <a:endParaRPr lang="en-US" sz="2400" dirty="0"/>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animEffect transition="in" filter="fade">
                                      <p:cBhvr>
                                        <p:cTn id="7" dur="2000"/>
                                        <p:tgtEl>
                                          <p:spTgt spid="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xEl>
                                              <p:pRg st="2" end="2"/>
                                            </p:txEl>
                                          </p:spTgt>
                                        </p:tgtEl>
                                        <p:attrNameLst>
                                          <p:attrName>style.visibility</p:attrName>
                                        </p:attrNameLst>
                                      </p:cBhvr>
                                      <p:to>
                                        <p:strVal val="visible"/>
                                      </p:to>
                                    </p:set>
                                    <p:animEffect transition="in" filter="fade">
                                      <p:cBhvr>
                                        <p:cTn id="12" dur="2000"/>
                                        <p:tgtEl>
                                          <p:spTgt spid="2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xEl>
                                              <p:pRg st="3" end="3"/>
                                            </p:txEl>
                                          </p:spTgt>
                                        </p:tgtEl>
                                        <p:attrNameLst>
                                          <p:attrName>style.visibility</p:attrName>
                                        </p:attrNameLst>
                                      </p:cBhvr>
                                      <p:to>
                                        <p:strVal val="visible"/>
                                      </p:to>
                                    </p:set>
                                    <p:animEffect transition="in" filter="fade">
                                      <p:cBhvr>
                                        <p:cTn id="17" dur="2000"/>
                                        <p:tgtEl>
                                          <p:spTgt spid="2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xEl>
                                              <p:pRg st="4" end="4"/>
                                            </p:txEl>
                                          </p:spTgt>
                                        </p:tgtEl>
                                        <p:attrNameLst>
                                          <p:attrName>style.visibility</p:attrName>
                                        </p:attrNameLst>
                                      </p:cBhvr>
                                      <p:to>
                                        <p:strVal val="visible"/>
                                      </p:to>
                                    </p:set>
                                    <p:animEffect transition="in" filter="fade">
                                      <p:cBhvr>
                                        <p:cTn id="22" dur="2000"/>
                                        <p:tgtEl>
                                          <p:spTgt spid="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“At-Risk”? </a:t>
            </a:r>
            <a:endParaRPr lang="en-US" dirty="0"/>
          </a:p>
        </p:txBody>
      </p:sp>
      <p:sp>
        <p:nvSpPr>
          <p:cNvPr id="3" name="Content Placeholder 2"/>
          <p:cNvSpPr>
            <a:spLocks noGrp="1"/>
          </p:cNvSpPr>
          <p:nvPr>
            <p:ph idx="1"/>
          </p:nvPr>
        </p:nvSpPr>
        <p:spPr/>
        <p:txBody>
          <a:bodyPr>
            <a:normAutofit/>
          </a:bodyPr>
          <a:lstStyle/>
          <a:p>
            <a:pPr>
              <a:spcBef>
                <a:spcPts val="1800"/>
              </a:spcBef>
            </a:pPr>
            <a:r>
              <a:rPr lang="en-US" sz="3600" dirty="0" smtClean="0"/>
              <a:t>The purpose of the “at-risk” label is to match students with available help. </a:t>
            </a:r>
          </a:p>
          <a:p>
            <a:pPr>
              <a:spcBef>
                <a:spcPts val="1800"/>
              </a:spcBef>
              <a:buNone/>
            </a:pPr>
            <a:endParaRPr lang="en-US" sz="3600" dirty="0" smtClean="0"/>
          </a:p>
          <a:p>
            <a:pPr>
              <a:spcBef>
                <a:spcPts val="1800"/>
              </a:spcBef>
            </a:pPr>
            <a:r>
              <a:rPr lang="en-US" sz="3600" dirty="0" smtClean="0"/>
              <a:t>Nonetheless, the “at-risk” label may result in negative stereotyping. </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Models of Student Success</a:t>
            </a:r>
            <a:endParaRPr lang="en-US" sz="3600" dirty="0"/>
          </a:p>
        </p:txBody>
      </p:sp>
      <p:sp>
        <p:nvSpPr>
          <p:cNvPr id="3" name="Content Placeholder 2"/>
          <p:cNvSpPr>
            <a:spLocks noGrp="1"/>
          </p:cNvSpPr>
          <p:nvPr>
            <p:ph idx="1"/>
          </p:nvPr>
        </p:nvSpPr>
        <p:spPr/>
        <p:txBody>
          <a:bodyPr>
            <a:normAutofit/>
          </a:bodyPr>
          <a:lstStyle/>
          <a:p>
            <a:pPr algn="ctr">
              <a:buNone/>
            </a:pPr>
            <a:r>
              <a:rPr lang="en-US" b="1" dirty="0" smtClean="0"/>
              <a:t>What determines students’ success? </a:t>
            </a:r>
          </a:p>
          <a:p>
            <a:pPr>
              <a:buNone/>
            </a:pPr>
            <a:endParaRPr lang="en-US" dirty="0"/>
          </a:p>
        </p:txBody>
      </p:sp>
      <p:graphicFrame>
        <p:nvGraphicFramePr>
          <p:cNvPr id="4" name="Table 3"/>
          <p:cNvGraphicFramePr>
            <a:graphicFrameLocks noGrp="1"/>
          </p:cNvGraphicFramePr>
          <p:nvPr/>
        </p:nvGraphicFramePr>
        <p:xfrm>
          <a:off x="914400" y="2971800"/>
          <a:ext cx="7467600" cy="2194560"/>
        </p:xfrm>
        <a:graphic>
          <a:graphicData uri="http://schemas.openxmlformats.org/drawingml/2006/table">
            <a:tbl>
              <a:tblPr firstRow="1" bandRow="1">
                <a:tableStyleId>{073A0DAA-6AF3-43AB-8588-CEC1D06C72B9}</a:tableStyleId>
              </a:tblPr>
              <a:tblGrid>
                <a:gridCol w="1981200"/>
                <a:gridCol w="5486400"/>
              </a:tblGrid>
              <a:tr h="419210">
                <a:tc>
                  <a:txBody>
                    <a:bodyPr/>
                    <a:lstStyle/>
                    <a:p>
                      <a:r>
                        <a:rPr lang="en-US" sz="2400" dirty="0" smtClean="0"/>
                        <a:t>Model</a:t>
                      </a:r>
                      <a:endParaRPr lang="en-US" sz="2400" dirty="0"/>
                    </a:p>
                  </a:txBody>
                  <a:tcPr/>
                </a:tc>
                <a:tc>
                  <a:txBody>
                    <a:bodyPr/>
                    <a:lstStyle/>
                    <a:p>
                      <a:r>
                        <a:rPr lang="en-US" sz="2400" dirty="0" smtClean="0"/>
                        <a:t>Determinant of Studen</a:t>
                      </a:r>
                      <a:r>
                        <a:rPr lang="en-US" sz="2400" baseline="0" dirty="0" smtClean="0"/>
                        <a:t>t Success</a:t>
                      </a:r>
                      <a:endParaRPr lang="en-US" sz="2400" dirty="0"/>
                    </a:p>
                  </a:txBody>
                  <a:tcPr/>
                </a:tc>
              </a:tr>
              <a:tr h="419210">
                <a:tc>
                  <a:txBody>
                    <a:bodyPr/>
                    <a:lstStyle/>
                    <a:p>
                      <a:r>
                        <a:rPr lang="en-US" sz="2400" dirty="0" smtClean="0"/>
                        <a:t>“Risk Factors”</a:t>
                      </a:r>
                      <a:endParaRPr lang="en-US" sz="2400" dirty="0"/>
                    </a:p>
                  </a:txBody>
                  <a:tcPr/>
                </a:tc>
                <a:tc>
                  <a:txBody>
                    <a:bodyPr/>
                    <a:lstStyle/>
                    <a:p>
                      <a:r>
                        <a:rPr lang="en-US" sz="2400" dirty="0" smtClean="0"/>
                        <a:t>Number and</a:t>
                      </a:r>
                      <a:r>
                        <a:rPr lang="en-US" sz="2400" baseline="0" dirty="0" smtClean="0"/>
                        <a:t> severity of risk factors</a:t>
                      </a:r>
                      <a:endParaRPr lang="en-US" sz="2400" dirty="0"/>
                    </a:p>
                  </a:txBody>
                  <a:tcPr/>
                </a:tc>
              </a:tr>
              <a:tr h="419210">
                <a:tc>
                  <a:txBody>
                    <a:bodyPr/>
                    <a:lstStyle/>
                    <a:p>
                      <a:r>
                        <a:rPr lang="en-US" sz="2400" dirty="0" smtClean="0"/>
                        <a:t>Bandura</a:t>
                      </a:r>
                      <a:endParaRPr lang="en-US" sz="2400" dirty="0"/>
                    </a:p>
                  </a:txBody>
                  <a:tcPr/>
                </a:tc>
                <a:tc>
                  <a:txBody>
                    <a:bodyPr/>
                    <a:lstStyle/>
                    <a:p>
                      <a:r>
                        <a:rPr lang="en-US" sz="2400" dirty="0" smtClean="0"/>
                        <a:t>Students</a:t>
                      </a:r>
                      <a:r>
                        <a:rPr lang="en-US" sz="2400" baseline="0" dirty="0" smtClean="0"/>
                        <a:t>’ self efficacy</a:t>
                      </a:r>
                      <a:endParaRPr lang="en-US" sz="2400" dirty="0"/>
                    </a:p>
                  </a:txBody>
                  <a:tcPr/>
                </a:tc>
              </a:tr>
              <a:tr h="723569">
                <a:tc>
                  <a:txBody>
                    <a:bodyPr/>
                    <a:lstStyle/>
                    <a:p>
                      <a:r>
                        <a:rPr lang="en-US" sz="2400" dirty="0" smtClean="0"/>
                        <a:t>Dweck</a:t>
                      </a:r>
                      <a:endParaRPr lang="en-US" sz="2400" dirty="0"/>
                    </a:p>
                  </a:txBody>
                  <a:tcPr/>
                </a:tc>
                <a:tc>
                  <a:txBody>
                    <a:bodyPr/>
                    <a:lstStyle/>
                    <a:p>
                      <a:r>
                        <a:rPr lang="en-US" sz="2400" dirty="0" smtClean="0"/>
                        <a:t>Students’ beliefs</a:t>
                      </a:r>
                      <a:r>
                        <a:rPr lang="en-US" sz="2400" baseline="0" dirty="0" smtClean="0"/>
                        <a:t> about the nature of intelligence. </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“Risk Factors” Model</a:t>
            </a:r>
            <a:endParaRPr lang="en-US" sz="3600" dirty="0"/>
          </a:p>
        </p:txBody>
      </p:sp>
      <p:sp>
        <p:nvSpPr>
          <p:cNvPr id="3" name="Content Placeholder 2"/>
          <p:cNvSpPr>
            <a:spLocks noGrp="1"/>
          </p:cNvSpPr>
          <p:nvPr>
            <p:ph idx="1"/>
          </p:nvPr>
        </p:nvSpPr>
        <p:spPr/>
        <p:txBody>
          <a:bodyPr>
            <a:normAutofit/>
          </a:bodyPr>
          <a:lstStyle/>
          <a:p>
            <a:pPr>
              <a:buNone/>
            </a:pPr>
            <a:r>
              <a:rPr lang="en-US" sz="3600" dirty="0" smtClean="0"/>
              <a:t>A naïve model of advising at-risk students suggests: </a:t>
            </a:r>
          </a:p>
          <a:p>
            <a:pPr lvl="2"/>
            <a:r>
              <a:rPr lang="en-US" sz="3600" dirty="0" smtClean="0"/>
              <a:t>Identifying at-risk students</a:t>
            </a:r>
          </a:p>
          <a:p>
            <a:pPr lvl="2"/>
            <a:r>
              <a:rPr lang="en-US" sz="3600" dirty="0" smtClean="0"/>
              <a:t>Giving them special support</a:t>
            </a:r>
          </a:p>
          <a:p>
            <a:pPr lvl="2"/>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“Risk Factors” Model</a:t>
            </a:r>
            <a:endParaRPr lang="en-US" sz="3600" dirty="0"/>
          </a:p>
        </p:txBody>
      </p:sp>
      <p:sp>
        <p:nvSpPr>
          <p:cNvPr id="3" name="Content Placeholder 2"/>
          <p:cNvSpPr>
            <a:spLocks noGrp="1"/>
          </p:cNvSpPr>
          <p:nvPr>
            <p:ph idx="1"/>
          </p:nvPr>
        </p:nvSpPr>
        <p:spPr/>
        <p:txBody>
          <a:bodyPr>
            <a:noAutofit/>
          </a:bodyPr>
          <a:lstStyle/>
          <a:p>
            <a:pPr>
              <a:buNone/>
            </a:pPr>
            <a:r>
              <a:rPr lang="en-US" sz="3600" b="1" dirty="0" smtClean="0"/>
              <a:t>Implicit Assumption:</a:t>
            </a:r>
          </a:p>
          <a:p>
            <a:r>
              <a:rPr lang="en-US" dirty="0" smtClean="0"/>
              <a:t>At-risk students face special difficulties that impede their graduation. </a:t>
            </a:r>
          </a:p>
          <a:p>
            <a:endParaRPr lang="en-US" sz="3600" dirty="0" smtClean="0"/>
          </a:p>
          <a:p>
            <a:pPr>
              <a:buNone/>
            </a:pPr>
            <a:r>
              <a:rPr lang="en-US" sz="3600" dirty="0" smtClean="0"/>
              <a:t>		</a:t>
            </a:r>
            <a:r>
              <a:rPr lang="en-US" dirty="0" smtClean="0"/>
              <a:t>(</a:t>
            </a:r>
            <a:r>
              <a:rPr lang="en-US" i="1" dirty="0" smtClean="0"/>
              <a:t>and therefore</a:t>
            </a:r>
            <a:r>
              <a:rPr lang="en-US" dirty="0" smtClean="0"/>
              <a:t>…) </a:t>
            </a:r>
            <a:endParaRPr lang="en-US" sz="3600" dirty="0" smtClean="0"/>
          </a:p>
          <a:p>
            <a:pPr>
              <a:buNone/>
            </a:pPr>
            <a:endParaRPr lang="en-US" sz="3600" dirty="0" smtClean="0"/>
          </a:p>
          <a:p>
            <a:r>
              <a:rPr lang="en-US" dirty="0" smtClean="0"/>
              <a:t>Students in general who graduate on time do so because they faced no special difficulties.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Bandura: Self Efficacy Model</a:t>
            </a:r>
            <a:endParaRPr lang="en-US" sz="3600" dirty="0"/>
          </a:p>
        </p:txBody>
      </p:sp>
      <p:sp>
        <p:nvSpPr>
          <p:cNvPr id="3" name="Content Placeholder 2"/>
          <p:cNvSpPr>
            <a:spLocks noGrp="1"/>
          </p:cNvSpPr>
          <p:nvPr>
            <p:ph idx="1"/>
          </p:nvPr>
        </p:nvSpPr>
        <p:spPr/>
        <p:txBody>
          <a:bodyPr>
            <a:normAutofit/>
          </a:bodyPr>
          <a:lstStyle/>
          <a:p>
            <a:pPr>
              <a:buNone/>
            </a:pPr>
            <a:r>
              <a:rPr lang="en-US" b="1" dirty="0" smtClean="0"/>
              <a:t>Bandura on Agency : </a:t>
            </a:r>
          </a:p>
          <a:p>
            <a:pPr>
              <a:spcBef>
                <a:spcPts val="1800"/>
              </a:spcBef>
              <a:buNone/>
            </a:pPr>
            <a:r>
              <a:rPr lang="en-US" sz="2000" dirty="0" smtClean="0"/>
              <a:t>“Self-generated activities lie at the very heart of causal processes”</a:t>
            </a:r>
          </a:p>
          <a:p>
            <a:pPr>
              <a:spcBef>
                <a:spcPts val="1800"/>
              </a:spcBef>
              <a:buNone/>
            </a:pPr>
            <a:r>
              <a:rPr lang="en-US" sz="2000" dirty="0" smtClean="0"/>
              <a:t>“Because judgments and actions are partly self-determined, people can effect change in themselves and their situations through their own efforts”</a:t>
            </a:r>
          </a:p>
          <a:p>
            <a:pPr>
              <a:spcBef>
                <a:spcPts val="1800"/>
              </a:spcBef>
              <a:buNone/>
            </a:pPr>
            <a:r>
              <a:rPr lang="en-US" sz="2000" dirty="0" smtClean="0"/>
              <a:t>“Among the  mechanisms of personal agency, none is more central or pervasive than people’s beliefs about their capabilities to exercise control over events that affect their lives”</a:t>
            </a:r>
          </a:p>
          <a:p>
            <a:pPr>
              <a:spcBef>
                <a:spcPts val="1800"/>
              </a:spcBef>
              <a:buNone/>
            </a:pPr>
            <a:r>
              <a:rPr lang="en-US" sz="1400" dirty="0" smtClean="0"/>
              <a:t>Bandura, A. (1989). Human agency in Social Cognitive Theory. American Psychologist, 44, 1175-1184.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Bandura: Self Efficacy Model</a:t>
            </a:r>
            <a:endParaRPr lang="en-US" sz="3600" dirty="0"/>
          </a:p>
        </p:txBody>
      </p:sp>
      <p:sp>
        <p:nvSpPr>
          <p:cNvPr id="3" name="Content Placeholder 2"/>
          <p:cNvSpPr>
            <a:spLocks noGrp="1"/>
          </p:cNvSpPr>
          <p:nvPr>
            <p:ph idx="1"/>
          </p:nvPr>
        </p:nvSpPr>
        <p:spPr/>
        <p:txBody>
          <a:bodyPr>
            <a:normAutofit/>
          </a:bodyPr>
          <a:lstStyle/>
          <a:p>
            <a:pPr marL="274320" indent="0">
              <a:spcBef>
                <a:spcPts val="1800"/>
              </a:spcBef>
              <a:buNone/>
            </a:pPr>
            <a:r>
              <a:rPr lang="en-US" sz="2400" dirty="0" smtClean="0"/>
              <a:t>“Self-doubts can set in quickly after some failures or reverses…Because the acquisition of knowledge and competencies usually requires sustained effort in the face of difficulties and setbacks, it is resiliency of self-belief that counts”. </a:t>
            </a:r>
          </a:p>
          <a:p>
            <a:pPr>
              <a:spcBef>
                <a:spcPts val="1800"/>
              </a:spcBef>
              <a:buNone/>
            </a:pPr>
            <a:r>
              <a:rPr lang="en-US" sz="1400" dirty="0" smtClean="0"/>
              <a:t>Bandura, A. (1989). Human agency in Social Cognitive Theory. American Psychologist, 44, 1175-1184.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Self Efficacy versus Magical Thinking</a:t>
            </a:r>
            <a:endParaRPr lang="en-US" dirty="0"/>
          </a:p>
        </p:txBody>
      </p:sp>
      <p:sp>
        <p:nvSpPr>
          <p:cNvPr id="16" name="TextBox 15"/>
          <p:cNvSpPr txBox="1"/>
          <p:nvPr/>
        </p:nvSpPr>
        <p:spPr>
          <a:xfrm>
            <a:off x="914400" y="2514600"/>
            <a:ext cx="7157472" cy="1446550"/>
          </a:xfrm>
          <a:prstGeom prst="rect">
            <a:avLst/>
          </a:prstGeom>
          <a:noFill/>
        </p:spPr>
        <p:txBody>
          <a:bodyPr wrap="none" rtlCol="0">
            <a:spAutoFit/>
          </a:bodyPr>
          <a:lstStyle/>
          <a:p>
            <a:pPr algn="ctr"/>
            <a:r>
              <a:rPr lang="en-US" sz="4400" dirty="0" smtClean="0"/>
              <a:t>If you believe in yourself, </a:t>
            </a:r>
          </a:p>
          <a:p>
            <a:pPr algn="ctr"/>
            <a:r>
              <a:rPr lang="en-US" sz="4400" dirty="0" smtClean="0"/>
              <a:t>you can accomplish anything! </a:t>
            </a:r>
            <a:endParaRPr lang="en-US" sz="4400" dirty="0"/>
          </a:p>
        </p:txBody>
      </p:sp>
      <p:sp>
        <p:nvSpPr>
          <p:cNvPr id="17" name="TextBox 16"/>
          <p:cNvSpPr txBox="1"/>
          <p:nvPr/>
        </p:nvSpPr>
        <p:spPr>
          <a:xfrm>
            <a:off x="3429000" y="1752600"/>
            <a:ext cx="1675459" cy="3154710"/>
          </a:xfrm>
          <a:prstGeom prst="rect">
            <a:avLst/>
          </a:prstGeom>
          <a:noFill/>
        </p:spPr>
        <p:txBody>
          <a:bodyPr wrap="none" rtlCol="0">
            <a:spAutoFit/>
          </a:bodyPr>
          <a:lstStyle/>
          <a:p>
            <a:r>
              <a:rPr lang="en-US" sz="19900" dirty="0" smtClean="0">
                <a:solidFill>
                  <a:srgbClr val="FF0000"/>
                </a:solidFill>
              </a:rPr>
              <a:t>X</a:t>
            </a:r>
            <a:endParaRPr lang="en-US" sz="199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875</TotalTime>
  <Words>1031</Words>
  <Application>Microsoft Office PowerPoint</Application>
  <PresentationFormat>On-screen Show (4:3)</PresentationFormat>
  <Paragraphs>169</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Module</vt:lpstr>
      <vt:lpstr>Advising At-Risk Students</vt:lpstr>
      <vt:lpstr>“At-Risk”? </vt:lpstr>
      <vt:lpstr>“At-Risk”? </vt:lpstr>
      <vt:lpstr>Models of Student Success</vt:lpstr>
      <vt:lpstr>“Risk Factors” Model</vt:lpstr>
      <vt:lpstr>“Risk Factors” Model</vt:lpstr>
      <vt:lpstr>Bandura: Self Efficacy Model</vt:lpstr>
      <vt:lpstr>Bandura: Self Efficacy Model</vt:lpstr>
      <vt:lpstr>Self Efficacy versus Magical Thinking</vt:lpstr>
      <vt:lpstr>Self Efficacy versus Magical Thinking</vt:lpstr>
      <vt:lpstr>Dweck: Implicit Theories of Intelligence </vt:lpstr>
      <vt:lpstr>Dweck: Implicit Theories of Intelligence </vt:lpstr>
      <vt:lpstr>Dweck: Implicit Theories of Intelligence </vt:lpstr>
      <vt:lpstr>Dweck: Implicit Theories of Intelligence </vt:lpstr>
      <vt:lpstr>Dweck: Implicit Theories of Intelligence </vt:lpstr>
      <vt:lpstr>Dweck: Implicit Theories of Intelligence </vt:lpstr>
      <vt:lpstr>Applying the Research</vt:lpstr>
      <vt:lpstr>Applying the Research</vt:lpstr>
      <vt:lpstr>Applying the Research</vt:lpstr>
      <vt:lpstr>Applying the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Advising At-Risk Students</dc:title>
  <dc:creator>Paul Smith</dc:creator>
  <cp:lastModifiedBy>user</cp:lastModifiedBy>
  <cp:revision>99</cp:revision>
  <dcterms:created xsi:type="dcterms:W3CDTF">2013-09-04T14:02:08Z</dcterms:created>
  <dcterms:modified xsi:type="dcterms:W3CDTF">2013-10-17T14:48:21Z</dcterms:modified>
</cp:coreProperties>
</file>